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8288000" cx="27432000"/>
  <p:notesSz cx="6858000" cy="9144000"/>
  <p:embeddedFontLst>
    <p:embeddedFont>
      <p:font typeface="Source Sans Pr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FC97B3-C12B-4905-BB3B-AFDDD5A245E4}">
  <a:tblStyle styleId="{98FC97B3-C12B-4905-BB3B-AFDDD5A245E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DC993D-503F-408A-9524-746B0C022F1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SourceSansPro-bold.fntdata"/><Relationship Id="rId10" Type="http://schemas.openxmlformats.org/officeDocument/2006/relationships/slide" Target="slides/slide5.xml"/><Relationship Id="rId21" Type="http://schemas.openxmlformats.org/officeDocument/2006/relationships/font" Target="fonts/SourceSansPro-regular.fntdata"/><Relationship Id="rId13" Type="http://schemas.openxmlformats.org/officeDocument/2006/relationships/slide" Target="slides/slide8.xml"/><Relationship Id="rId24" Type="http://schemas.openxmlformats.org/officeDocument/2006/relationships/font" Target="fonts/SourceSansPro-boldItalic.fntdata"/><Relationship Id="rId12" Type="http://schemas.openxmlformats.org/officeDocument/2006/relationships/slide" Target="slides/slide7.xml"/><Relationship Id="rId23"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e10bad0621_4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e10bad0621_4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a:t>
            </a:r>
            <a:endParaRPr/>
          </a:p>
          <a:p>
            <a:pPr indent="0" lvl="0" marL="0" rtl="0" algn="l">
              <a:spcBef>
                <a:spcPts val="0"/>
              </a:spcBef>
              <a:spcAft>
                <a:spcPts val="0"/>
              </a:spcAft>
              <a:buNone/>
            </a:pPr>
            <a:r>
              <a:rPr lang="en-US"/>
              <a:t>Galaxies come in different shapes, sizes, and ages: from beautiful spirals (like our Milky Way) to huge ellipticals. To understand how these morphologies of galaxies relate to their underlying physics, galaxies need to be classified. Thus galaxy morphology classification is a crucial step to understanding how galaxies form and evolve.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197382dab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197382dab_1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22178aa39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22178aa39_3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22178aa39_3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22178aa39_3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2178aa39_3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22178aa39_3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1e6051b75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1e6051b75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1e6051b7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1e6051b75_0_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1e6051b75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1e6051b75_0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哈囉大家好、我們今天要跟大家分享的是AI在天文上的應用</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我們的成員有Joe, Jack還有我是+0</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我們的mentor是Alan</a:t>
            </a:r>
            <a:endParaRPr sz="9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1e6051b75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1e6051b75_0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我們的題目是：星系在型態上分類</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想必大家或多或少都有聽過</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光頭王上太空、 spaceX 發射火箭等等的新聞，</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這都代表了我們對於宇宙、銀河系、地球之外的星系是非常好奇的，</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那如果想要瞭解星系是怎麼形成和演化的話，</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知道這些星系的型態樣貌，然後去分類他們，</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就會是非常重要的一環</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星系在視覺上的型態主要可以分為三類，</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第一類是橢圓的星系(向左邊的這張圖)</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第二類是螺旋（就像我們的銀河系一樣會有懸臂的特征）</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剩下的第三類就是不規則的星系</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而各個類別都還可以有更細的分類</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早起星系的分類是靠天文學家，和研究生（就是所謂的高級勞工)，</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人工看一個個星系的照片，然後去做分類</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但隨著科技進步、望遠鏡效能的提升，我們現在可以觀測到數百萬個以上的星系</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在有這麼多星系資料的情況下，利用人工是不太可能的一件事，</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所以我們希望可以利用machine learning做出一個模型，來自動的分類這些星系的型態，</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在探索宇宙的同時，拯救我們辛苦的研究生</a:t>
            </a:r>
            <a:endParaRPr sz="9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14544310a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14544310a_0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這個project其實也是Kaggle上的一個競賽，</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我們的資料也上從Kaggle取得的</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有6萬多筆訓練的資料和</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7萬多筆測試我們模型好不好的資料，</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總共的大小有快2GB</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而Kaggle上的這些資料，其實是從一個叫Galaxy zoo 星系動物園的project來</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這個計畫是天文學家把星系的影像公開的放到網路上，</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讓社會大眾藉由回答一系列已經設計好的問題，</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幫忙一起分類星系</a:t>
            </a:r>
            <a:endParaRPr sz="9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14544310a_0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14544310a_0_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例如：右邊是我們的影像</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第一個問題會問你他的形狀是像橢圓、還是有一些像螺旋特徵，或是不是星系</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隨後根據你回答，會有後續不同的問題，有點類似decision tree的概念</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例如你回答的是橢圓-&gt;他就會繼續問你橢的程度</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如果是螺旋-&gt;星系懸臂的數量或是懸臂之間彼此鬆緊的程度等等</a:t>
            </a:r>
            <a:endParaRPr sz="9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4544310a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14544310a_0_1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每個星系會被問4-9個不同的問題，所以每個星系也會分類到不只一個的類別，</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總共會有37個類別</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這是跟一般所想像的分類問題 貓、狗 每一個圖片只有一個類別 不太’一樣的地方</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而且我們每一個星系經過很多不同人分類，來降低主觀判斷的一些誤差</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所以我最要分析的時候是</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這些星系屬於這些37個類別的一個機率</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這就是我們data的部分</a:t>
            </a:r>
            <a:endParaRPr sz="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latin typeface="Arial"/>
                <a:ea typeface="Arial"/>
                <a:cs typeface="Arial"/>
                <a:sym typeface="Arial"/>
              </a:rPr>
              <a:t>那我們的資料的處理和結果就交由Jack來介紹</a:t>
            </a:r>
            <a:endParaRPr sz="9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2258405b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2258405b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258405b3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258405b3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97382dab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97382dab_1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2057400" y="2992968"/>
            <a:ext cx="23317200" cy="6366934"/>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16000"/>
              <a:buFont typeface="Calibri"/>
              <a:buNone/>
              <a:defRPr sz="1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3429000" y="9605434"/>
            <a:ext cx="20573999" cy="4415366"/>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2600"/>
              </a:spcBef>
              <a:spcAft>
                <a:spcPts val="0"/>
              </a:spcAft>
              <a:buClr>
                <a:srgbClr val="000000"/>
              </a:buClr>
              <a:buSzPts val="6400"/>
              <a:buFont typeface="Calibri"/>
              <a:buNone/>
              <a:defRPr sz="6400"/>
            </a:lvl1pPr>
            <a:lvl2pPr indent="-228600" lvl="1" marL="914400" algn="ctr">
              <a:lnSpc>
                <a:spcPct val="90000"/>
              </a:lnSpc>
              <a:spcBef>
                <a:spcPts val="2600"/>
              </a:spcBef>
              <a:spcAft>
                <a:spcPts val="0"/>
              </a:spcAft>
              <a:buClr>
                <a:srgbClr val="000000"/>
              </a:buClr>
              <a:buSzPts val="6400"/>
              <a:buFont typeface="Calibri"/>
              <a:buNone/>
              <a:defRPr sz="6400"/>
            </a:lvl2pPr>
            <a:lvl3pPr indent="-228600" lvl="2" marL="1371600" algn="ctr">
              <a:lnSpc>
                <a:spcPct val="90000"/>
              </a:lnSpc>
              <a:spcBef>
                <a:spcPts val="2600"/>
              </a:spcBef>
              <a:spcAft>
                <a:spcPts val="0"/>
              </a:spcAft>
              <a:buClr>
                <a:srgbClr val="000000"/>
              </a:buClr>
              <a:buSzPts val="6400"/>
              <a:buFont typeface="Calibri"/>
              <a:buNone/>
              <a:defRPr sz="6400"/>
            </a:lvl3pPr>
            <a:lvl4pPr indent="-228600" lvl="3" marL="1828800" algn="ctr">
              <a:lnSpc>
                <a:spcPct val="90000"/>
              </a:lnSpc>
              <a:spcBef>
                <a:spcPts val="2600"/>
              </a:spcBef>
              <a:spcAft>
                <a:spcPts val="0"/>
              </a:spcAft>
              <a:buClr>
                <a:srgbClr val="000000"/>
              </a:buClr>
              <a:buSzPts val="6400"/>
              <a:buFont typeface="Calibri"/>
              <a:buNone/>
              <a:defRPr sz="6400"/>
            </a:lvl4pPr>
            <a:lvl5pPr indent="-228600" lvl="4" marL="2286000" algn="ctr">
              <a:lnSpc>
                <a:spcPct val="90000"/>
              </a:lnSpc>
              <a:spcBef>
                <a:spcPts val="2600"/>
              </a:spcBef>
              <a:spcAft>
                <a:spcPts val="0"/>
              </a:spcAft>
              <a:buClr>
                <a:srgbClr val="000000"/>
              </a:buClr>
              <a:buSzPts val="6400"/>
              <a:buFont typeface="Calibri"/>
              <a:buNone/>
              <a:defRPr sz="6400"/>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12" name="Google Shape;12;p2"/>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p:cSld name="含標題的圖片">
    <p:spTree>
      <p:nvGrpSpPr>
        <p:cNvPr id="43" name="Shape 43"/>
        <p:cNvGrpSpPr/>
        <p:nvPr/>
      </p:nvGrpSpPr>
      <p:grpSpPr>
        <a:xfrm>
          <a:off x="0" y="0"/>
          <a:ext cx="0" cy="0"/>
          <a:chOff x="0" y="0"/>
          <a:chExt cx="0" cy="0"/>
        </a:xfrm>
      </p:grpSpPr>
      <p:sp>
        <p:nvSpPr>
          <p:cNvPr id="44" name="Google Shape;44;p11"/>
          <p:cNvSpPr txBox="1"/>
          <p:nvPr>
            <p:ph type="title"/>
          </p:nvPr>
        </p:nvSpPr>
        <p:spPr>
          <a:xfrm>
            <a:off x="1889523" y="1219200"/>
            <a:ext cx="8847535" cy="4267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8500"/>
              <a:buFont typeface="Calibri"/>
              <a:buNone/>
              <a:defRPr sz="85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5" name="Google Shape;45;p11"/>
          <p:cNvSpPr/>
          <p:nvPr>
            <p:ph idx="2" type="pic"/>
          </p:nvPr>
        </p:nvSpPr>
        <p:spPr>
          <a:xfrm>
            <a:off x="11662172" y="2633137"/>
            <a:ext cx="13887451" cy="1299633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1pPr>
            <a:lvl2pPr lvl="1"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2pPr>
            <a:lvl3pPr lvl="2"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3pPr>
            <a:lvl4pPr lvl="3"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4pPr>
            <a:lvl5pPr lvl="4"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5pPr>
            <a:lvl6pPr lvl="5"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6pPr>
            <a:lvl7pPr lvl="6"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7pPr>
            <a:lvl8pPr lvl="7"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8pPr>
            <a:lvl9pPr lvl="8"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9pPr>
          </a:lstStyle>
          <a:p/>
        </p:txBody>
      </p:sp>
      <p:sp>
        <p:nvSpPr>
          <p:cNvPr id="46" name="Google Shape;46;p11"/>
          <p:cNvSpPr txBox="1"/>
          <p:nvPr>
            <p:ph idx="1" type="body"/>
          </p:nvPr>
        </p:nvSpPr>
        <p:spPr>
          <a:xfrm>
            <a:off x="1889523" y="5486400"/>
            <a:ext cx="8847535" cy="10164235"/>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2600"/>
              </a:spcBef>
              <a:spcAft>
                <a:spcPts val="0"/>
              </a:spcAft>
              <a:buClr>
                <a:srgbClr val="000000"/>
              </a:buClr>
              <a:buSzPts val="4200"/>
              <a:buFont typeface="Calibri"/>
              <a:buNone/>
              <a:defRPr sz="4200"/>
            </a:lvl1pPr>
            <a:lvl2pPr indent="-228600" lvl="1" marL="914400" algn="l">
              <a:lnSpc>
                <a:spcPct val="90000"/>
              </a:lnSpc>
              <a:spcBef>
                <a:spcPts val="2600"/>
              </a:spcBef>
              <a:spcAft>
                <a:spcPts val="0"/>
              </a:spcAft>
              <a:buClr>
                <a:srgbClr val="000000"/>
              </a:buClr>
              <a:buSzPts val="4200"/>
              <a:buFont typeface="Calibri"/>
              <a:buNone/>
              <a:defRPr sz="4200"/>
            </a:lvl2pPr>
            <a:lvl3pPr indent="-228600" lvl="2" marL="1371600" algn="l">
              <a:lnSpc>
                <a:spcPct val="90000"/>
              </a:lnSpc>
              <a:spcBef>
                <a:spcPts val="2600"/>
              </a:spcBef>
              <a:spcAft>
                <a:spcPts val="0"/>
              </a:spcAft>
              <a:buClr>
                <a:srgbClr val="000000"/>
              </a:buClr>
              <a:buSzPts val="4200"/>
              <a:buFont typeface="Calibri"/>
              <a:buNone/>
              <a:defRPr sz="4200"/>
            </a:lvl3pPr>
            <a:lvl4pPr indent="-228600" lvl="3" marL="1828800" algn="l">
              <a:lnSpc>
                <a:spcPct val="90000"/>
              </a:lnSpc>
              <a:spcBef>
                <a:spcPts val="2600"/>
              </a:spcBef>
              <a:spcAft>
                <a:spcPts val="0"/>
              </a:spcAft>
              <a:buClr>
                <a:srgbClr val="000000"/>
              </a:buClr>
              <a:buSzPts val="4200"/>
              <a:buFont typeface="Calibri"/>
              <a:buNone/>
              <a:defRPr sz="4200"/>
            </a:lvl4pPr>
            <a:lvl5pPr indent="-228600" lvl="4" marL="2286000" algn="l">
              <a:lnSpc>
                <a:spcPct val="90000"/>
              </a:lnSpc>
              <a:spcBef>
                <a:spcPts val="2600"/>
              </a:spcBef>
              <a:spcAft>
                <a:spcPts val="0"/>
              </a:spcAft>
              <a:buClr>
                <a:srgbClr val="000000"/>
              </a:buClr>
              <a:buSzPts val="4200"/>
              <a:buFont typeface="Calibri"/>
              <a:buNone/>
              <a:defRPr sz="4200"/>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47" name="Google Shape;47;p11"/>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1885950" y="973670"/>
            <a:ext cx="23660100" cy="3534837"/>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1885950" y="4868333"/>
            <a:ext cx="23660100" cy="1160356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600"/>
              </a:spcBef>
              <a:spcAft>
                <a:spcPts val="0"/>
              </a:spcAft>
              <a:buClr>
                <a:srgbClr val="000000"/>
              </a:buClr>
              <a:buSzPts val="1800"/>
              <a:buChar char="•"/>
              <a:defRPr/>
            </a:lvl1pPr>
            <a:lvl2pPr indent="-342900" lvl="1" marL="914400" algn="l">
              <a:lnSpc>
                <a:spcPct val="90000"/>
              </a:lnSpc>
              <a:spcBef>
                <a:spcPts val="2600"/>
              </a:spcBef>
              <a:spcAft>
                <a:spcPts val="0"/>
              </a:spcAft>
              <a:buClr>
                <a:srgbClr val="000000"/>
              </a:buClr>
              <a:buSzPts val="1800"/>
              <a:buChar char="•"/>
              <a:defRPr/>
            </a:lvl2pPr>
            <a:lvl3pPr indent="-342900" lvl="2" marL="1371600" algn="l">
              <a:lnSpc>
                <a:spcPct val="90000"/>
              </a:lnSpc>
              <a:spcBef>
                <a:spcPts val="2600"/>
              </a:spcBef>
              <a:spcAft>
                <a:spcPts val="0"/>
              </a:spcAft>
              <a:buClr>
                <a:srgbClr val="000000"/>
              </a:buClr>
              <a:buSzPts val="1800"/>
              <a:buChar char="•"/>
              <a:defRPr/>
            </a:lvl3pPr>
            <a:lvl4pPr indent="-342900" lvl="3" marL="1828800" algn="l">
              <a:lnSpc>
                <a:spcPct val="90000"/>
              </a:lnSpc>
              <a:spcBef>
                <a:spcPts val="2600"/>
              </a:spcBef>
              <a:spcAft>
                <a:spcPts val="0"/>
              </a:spcAft>
              <a:buClr>
                <a:srgbClr val="000000"/>
              </a:buClr>
              <a:buSzPts val="1800"/>
              <a:buChar char="•"/>
              <a:defRPr/>
            </a:lvl4pPr>
            <a:lvl5pPr indent="-342900" lvl="4" marL="2286000" algn="l">
              <a:lnSpc>
                <a:spcPct val="90000"/>
              </a:lnSpc>
              <a:spcBef>
                <a:spcPts val="2600"/>
              </a:spcBef>
              <a:spcAft>
                <a:spcPts val="0"/>
              </a:spcAft>
              <a:buClr>
                <a:srgbClr val="000000"/>
              </a:buClr>
              <a:buSzPts val="1800"/>
              <a:buChar char="•"/>
              <a:defRPr/>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16" name="Google Shape;16;p3"/>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17" name="Shape 17"/>
        <p:cNvGrpSpPr/>
        <p:nvPr/>
      </p:nvGrpSpPr>
      <p:grpSpPr>
        <a:xfrm>
          <a:off x="0" y="0"/>
          <a:ext cx="0" cy="0"/>
          <a:chOff x="0" y="0"/>
          <a:chExt cx="0" cy="0"/>
        </a:xfrm>
      </p:grpSpPr>
      <p:sp>
        <p:nvSpPr>
          <p:cNvPr id="18" name="Google Shape;18;p4"/>
          <p:cNvSpPr txBox="1"/>
          <p:nvPr>
            <p:ph type="title"/>
          </p:nvPr>
        </p:nvSpPr>
        <p:spPr>
          <a:xfrm>
            <a:off x="1871664" y="4559305"/>
            <a:ext cx="23660100" cy="76073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16000"/>
              <a:buFont typeface="Calibri"/>
              <a:buNone/>
              <a:defRPr sz="1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4"/>
          <p:cNvSpPr txBox="1"/>
          <p:nvPr>
            <p:ph idx="1" type="body"/>
          </p:nvPr>
        </p:nvSpPr>
        <p:spPr>
          <a:xfrm>
            <a:off x="1871664" y="12238572"/>
            <a:ext cx="23660100" cy="4000500"/>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2600"/>
              </a:spcBef>
              <a:spcAft>
                <a:spcPts val="0"/>
              </a:spcAft>
              <a:buClr>
                <a:srgbClr val="000000"/>
              </a:buClr>
              <a:buSzPts val="6400"/>
              <a:buFont typeface="Calibri"/>
              <a:buNone/>
              <a:defRPr sz="6400"/>
            </a:lvl1pPr>
            <a:lvl2pPr indent="-228600" lvl="1" marL="914400" algn="l">
              <a:lnSpc>
                <a:spcPct val="90000"/>
              </a:lnSpc>
              <a:spcBef>
                <a:spcPts val="2600"/>
              </a:spcBef>
              <a:spcAft>
                <a:spcPts val="0"/>
              </a:spcAft>
              <a:buClr>
                <a:srgbClr val="000000"/>
              </a:buClr>
              <a:buSzPts val="6400"/>
              <a:buFont typeface="Calibri"/>
              <a:buNone/>
              <a:defRPr sz="6400"/>
            </a:lvl2pPr>
            <a:lvl3pPr indent="-228600" lvl="2" marL="1371600" algn="l">
              <a:lnSpc>
                <a:spcPct val="90000"/>
              </a:lnSpc>
              <a:spcBef>
                <a:spcPts val="2600"/>
              </a:spcBef>
              <a:spcAft>
                <a:spcPts val="0"/>
              </a:spcAft>
              <a:buClr>
                <a:srgbClr val="000000"/>
              </a:buClr>
              <a:buSzPts val="6400"/>
              <a:buFont typeface="Calibri"/>
              <a:buNone/>
              <a:defRPr sz="6400"/>
            </a:lvl3pPr>
            <a:lvl4pPr indent="-228600" lvl="3" marL="1828800" algn="l">
              <a:lnSpc>
                <a:spcPct val="90000"/>
              </a:lnSpc>
              <a:spcBef>
                <a:spcPts val="2600"/>
              </a:spcBef>
              <a:spcAft>
                <a:spcPts val="0"/>
              </a:spcAft>
              <a:buClr>
                <a:srgbClr val="000000"/>
              </a:buClr>
              <a:buSzPts val="6400"/>
              <a:buFont typeface="Calibri"/>
              <a:buNone/>
              <a:defRPr sz="6400"/>
            </a:lvl4pPr>
            <a:lvl5pPr indent="-228600" lvl="4" marL="2286000" algn="l">
              <a:lnSpc>
                <a:spcPct val="90000"/>
              </a:lnSpc>
              <a:spcBef>
                <a:spcPts val="2600"/>
              </a:spcBef>
              <a:spcAft>
                <a:spcPts val="0"/>
              </a:spcAft>
              <a:buClr>
                <a:srgbClr val="000000"/>
              </a:buClr>
              <a:buSzPts val="6400"/>
              <a:buFont typeface="Calibri"/>
              <a:buNone/>
              <a:defRPr sz="6400"/>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20" name="Google Shape;20;p4"/>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p:cSld name="兩項物件">
    <p:spTree>
      <p:nvGrpSpPr>
        <p:cNvPr id="21" name="Shape 21"/>
        <p:cNvGrpSpPr/>
        <p:nvPr/>
      </p:nvGrpSpPr>
      <p:grpSpPr>
        <a:xfrm>
          <a:off x="0" y="0"/>
          <a:ext cx="0" cy="0"/>
          <a:chOff x="0" y="0"/>
          <a:chExt cx="0" cy="0"/>
        </a:xfrm>
      </p:grpSpPr>
      <p:sp>
        <p:nvSpPr>
          <p:cNvPr id="22" name="Google Shape;22;p5"/>
          <p:cNvSpPr txBox="1"/>
          <p:nvPr>
            <p:ph type="title"/>
          </p:nvPr>
        </p:nvSpPr>
        <p:spPr>
          <a:xfrm>
            <a:off x="1885950" y="973670"/>
            <a:ext cx="23660100" cy="3534837"/>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5"/>
          <p:cNvSpPr txBox="1"/>
          <p:nvPr>
            <p:ph idx="1" type="body"/>
          </p:nvPr>
        </p:nvSpPr>
        <p:spPr>
          <a:xfrm>
            <a:off x="1885950" y="4868333"/>
            <a:ext cx="11658600" cy="1160356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600"/>
              </a:spcBef>
              <a:spcAft>
                <a:spcPts val="0"/>
              </a:spcAft>
              <a:buClr>
                <a:srgbClr val="000000"/>
              </a:buClr>
              <a:buSzPts val="1800"/>
              <a:buChar char="•"/>
              <a:defRPr/>
            </a:lvl1pPr>
            <a:lvl2pPr indent="-342900" lvl="1" marL="914400" algn="l">
              <a:lnSpc>
                <a:spcPct val="90000"/>
              </a:lnSpc>
              <a:spcBef>
                <a:spcPts val="2600"/>
              </a:spcBef>
              <a:spcAft>
                <a:spcPts val="0"/>
              </a:spcAft>
              <a:buClr>
                <a:srgbClr val="000000"/>
              </a:buClr>
              <a:buSzPts val="1800"/>
              <a:buChar char="•"/>
              <a:defRPr/>
            </a:lvl2pPr>
            <a:lvl3pPr indent="-342900" lvl="2" marL="1371600" algn="l">
              <a:lnSpc>
                <a:spcPct val="90000"/>
              </a:lnSpc>
              <a:spcBef>
                <a:spcPts val="2600"/>
              </a:spcBef>
              <a:spcAft>
                <a:spcPts val="0"/>
              </a:spcAft>
              <a:buClr>
                <a:srgbClr val="000000"/>
              </a:buClr>
              <a:buSzPts val="1800"/>
              <a:buChar char="•"/>
              <a:defRPr/>
            </a:lvl3pPr>
            <a:lvl4pPr indent="-342900" lvl="3" marL="1828800" algn="l">
              <a:lnSpc>
                <a:spcPct val="90000"/>
              </a:lnSpc>
              <a:spcBef>
                <a:spcPts val="2600"/>
              </a:spcBef>
              <a:spcAft>
                <a:spcPts val="0"/>
              </a:spcAft>
              <a:buClr>
                <a:srgbClr val="000000"/>
              </a:buClr>
              <a:buSzPts val="1800"/>
              <a:buChar char="•"/>
              <a:defRPr/>
            </a:lvl4pPr>
            <a:lvl5pPr indent="-342900" lvl="4" marL="2286000" algn="l">
              <a:lnSpc>
                <a:spcPct val="90000"/>
              </a:lnSpc>
              <a:spcBef>
                <a:spcPts val="2600"/>
              </a:spcBef>
              <a:spcAft>
                <a:spcPts val="0"/>
              </a:spcAft>
              <a:buClr>
                <a:srgbClr val="000000"/>
              </a:buClr>
              <a:buSzPts val="1800"/>
              <a:buChar char="•"/>
              <a:defRPr/>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24" name="Google Shape;24;p5"/>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p:cSld name="比對">
    <p:spTree>
      <p:nvGrpSpPr>
        <p:cNvPr id="25" name="Shape 25"/>
        <p:cNvGrpSpPr/>
        <p:nvPr/>
      </p:nvGrpSpPr>
      <p:grpSpPr>
        <a:xfrm>
          <a:off x="0" y="0"/>
          <a:ext cx="0" cy="0"/>
          <a:chOff x="0" y="0"/>
          <a:chExt cx="0" cy="0"/>
        </a:xfrm>
      </p:grpSpPr>
      <p:sp>
        <p:nvSpPr>
          <p:cNvPr id="26" name="Google Shape;26;p6"/>
          <p:cNvSpPr txBox="1"/>
          <p:nvPr>
            <p:ph type="title"/>
          </p:nvPr>
        </p:nvSpPr>
        <p:spPr>
          <a:xfrm>
            <a:off x="1889523" y="973670"/>
            <a:ext cx="23660100" cy="3534837"/>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6"/>
          <p:cNvSpPr txBox="1"/>
          <p:nvPr>
            <p:ph idx="1" type="body"/>
          </p:nvPr>
        </p:nvSpPr>
        <p:spPr>
          <a:xfrm>
            <a:off x="1889525" y="4483101"/>
            <a:ext cx="11605022" cy="2197100"/>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2600"/>
              </a:spcBef>
              <a:spcAft>
                <a:spcPts val="0"/>
              </a:spcAft>
              <a:buClr>
                <a:srgbClr val="000000"/>
              </a:buClr>
              <a:buSzPts val="6400"/>
              <a:buFont typeface="Calibri"/>
              <a:buNone/>
              <a:defRPr b="1" sz="6400"/>
            </a:lvl1pPr>
            <a:lvl2pPr indent="-228600" lvl="1" marL="914400" algn="l">
              <a:lnSpc>
                <a:spcPct val="90000"/>
              </a:lnSpc>
              <a:spcBef>
                <a:spcPts val="2600"/>
              </a:spcBef>
              <a:spcAft>
                <a:spcPts val="0"/>
              </a:spcAft>
              <a:buClr>
                <a:srgbClr val="000000"/>
              </a:buClr>
              <a:buSzPts val="6400"/>
              <a:buFont typeface="Calibri"/>
              <a:buNone/>
              <a:defRPr b="1" sz="6400"/>
            </a:lvl2pPr>
            <a:lvl3pPr indent="-228600" lvl="2" marL="1371600" algn="l">
              <a:lnSpc>
                <a:spcPct val="90000"/>
              </a:lnSpc>
              <a:spcBef>
                <a:spcPts val="2600"/>
              </a:spcBef>
              <a:spcAft>
                <a:spcPts val="0"/>
              </a:spcAft>
              <a:buClr>
                <a:srgbClr val="000000"/>
              </a:buClr>
              <a:buSzPts val="6400"/>
              <a:buFont typeface="Calibri"/>
              <a:buNone/>
              <a:defRPr b="1" sz="6400"/>
            </a:lvl3pPr>
            <a:lvl4pPr indent="-228600" lvl="3" marL="1828800" algn="l">
              <a:lnSpc>
                <a:spcPct val="90000"/>
              </a:lnSpc>
              <a:spcBef>
                <a:spcPts val="2600"/>
              </a:spcBef>
              <a:spcAft>
                <a:spcPts val="0"/>
              </a:spcAft>
              <a:buClr>
                <a:srgbClr val="000000"/>
              </a:buClr>
              <a:buSzPts val="6400"/>
              <a:buFont typeface="Calibri"/>
              <a:buNone/>
              <a:defRPr b="1" sz="6400"/>
            </a:lvl4pPr>
            <a:lvl5pPr indent="-228600" lvl="4" marL="2286000" algn="l">
              <a:lnSpc>
                <a:spcPct val="90000"/>
              </a:lnSpc>
              <a:spcBef>
                <a:spcPts val="2600"/>
              </a:spcBef>
              <a:spcAft>
                <a:spcPts val="0"/>
              </a:spcAft>
              <a:buClr>
                <a:srgbClr val="000000"/>
              </a:buClr>
              <a:buSzPts val="6400"/>
              <a:buFont typeface="Calibri"/>
              <a:buNone/>
              <a:defRPr b="1" sz="6400"/>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28" name="Google Shape;28;p6"/>
          <p:cNvSpPr txBox="1"/>
          <p:nvPr>
            <p:ph idx="2" type="body"/>
          </p:nvPr>
        </p:nvSpPr>
        <p:spPr>
          <a:xfrm>
            <a:off x="13887452" y="4483101"/>
            <a:ext cx="11662174" cy="219710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2600"/>
              </a:spcBef>
              <a:spcAft>
                <a:spcPts val="0"/>
              </a:spcAft>
              <a:buClr>
                <a:srgbClr val="000000"/>
              </a:buClr>
              <a:buSzPts val="1800"/>
              <a:buChar char="•"/>
              <a:defRPr/>
            </a:lvl1pPr>
            <a:lvl2pPr indent="-342900" lvl="1" marL="914400" algn="l">
              <a:lnSpc>
                <a:spcPct val="90000"/>
              </a:lnSpc>
              <a:spcBef>
                <a:spcPts val="2600"/>
              </a:spcBef>
              <a:spcAft>
                <a:spcPts val="0"/>
              </a:spcAft>
              <a:buClr>
                <a:srgbClr val="000000"/>
              </a:buClr>
              <a:buSzPts val="1800"/>
              <a:buChar char="•"/>
              <a:defRPr/>
            </a:lvl2pPr>
            <a:lvl3pPr indent="-342900" lvl="2" marL="1371600" algn="l">
              <a:lnSpc>
                <a:spcPct val="90000"/>
              </a:lnSpc>
              <a:spcBef>
                <a:spcPts val="2600"/>
              </a:spcBef>
              <a:spcAft>
                <a:spcPts val="0"/>
              </a:spcAft>
              <a:buClr>
                <a:srgbClr val="000000"/>
              </a:buClr>
              <a:buSzPts val="1800"/>
              <a:buChar char="•"/>
              <a:defRPr/>
            </a:lvl3pPr>
            <a:lvl4pPr indent="-342900" lvl="3" marL="1828800" algn="l">
              <a:lnSpc>
                <a:spcPct val="90000"/>
              </a:lnSpc>
              <a:spcBef>
                <a:spcPts val="2600"/>
              </a:spcBef>
              <a:spcAft>
                <a:spcPts val="0"/>
              </a:spcAft>
              <a:buClr>
                <a:srgbClr val="000000"/>
              </a:buClr>
              <a:buSzPts val="1800"/>
              <a:buChar char="•"/>
              <a:defRPr/>
            </a:lvl4pPr>
            <a:lvl5pPr indent="-342900" lvl="4" marL="2286000" algn="l">
              <a:lnSpc>
                <a:spcPct val="90000"/>
              </a:lnSpc>
              <a:spcBef>
                <a:spcPts val="2600"/>
              </a:spcBef>
              <a:spcAft>
                <a:spcPts val="0"/>
              </a:spcAft>
              <a:buClr>
                <a:srgbClr val="000000"/>
              </a:buClr>
              <a:buSzPts val="1800"/>
              <a:buChar char="•"/>
              <a:defRPr/>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29" name="Google Shape;29;p6"/>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p:cSld name="只有標題">
    <p:spTree>
      <p:nvGrpSpPr>
        <p:cNvPr id="30" name="Shape 30"/>
        <p:cNvGrpSpPr/>
        <p:nvPr/>
      </p:nvGrpSpPr>
      <p:grpSpPr>
        <a:xfrm>
          <a:off x="0" y="0"/>
          <a:ext cx="0" cy="0"/>
          <a:chOff x="0" y="0"/>
          <a:chExt cx="0" cy="0"/>
        </a:xfrm>
      </p:grpSpPr>
      <p:sp>
        <p:nvSpPr>
          <p:cNvPr id="31" name="Google Shape;31;p7"/>
          <p:cNvSpPr txBox="1"/>
          <p:nvPr>
            <p:ph type="title"/>
          </p:nvPr>
        </p:nvSpPr>
        <p:spPr>
          <a:xfrm>
            <a:off x="1885950" y="973670"/>
            <a:ext cx="23660100" cy="3534837"/>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2" name="Google Shape;32;p7"/>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33" name="Shape 33"/>
        <p:cNvGrpSpPr/>
        <p:nvPr/>
      </p:nvGrpSpPr>
      <p:grpSpPr>
        <a:xfrm>
          <a:off x="0" y="0"/>
          <a:ext cx="0" cy="0"/>
          <a:chOff x="0" y="0"/>
          <a:chExt cx="0" cy="0"/>
        </a:xfrm>
      </p:grpSpPr>
      <p:sp>
        <p:nvSpPr>
          <p:cNvPr id="34" name="Google Shape;34;p8"/>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8"/>
          <p:cNvSpPr/>
          <p:nvPr/>
        </p:nvSpPr>
        <p:spPr>
          <a:xfrm>
            <a:off x="0" y="0"/>
            <a:ext cx="27432000" cy="3368700"/>
          </a:xfrm>
          <a:prstGeom prst="rect">
            <a:avLst/>
          </a:prstGeom>
          <a:solidFill>
            <a:srgbClr val="8C151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300"/>
              <a:buFont typeface="Calibri"/>
              <a:buNone/>
            </a:pPr>
            <a:r>
              <a:t/>
            </a:r>
            <a:endParaRPr b="0" i="0" sz="43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空白_1">
    <p:spTree>
      <p:nvGrpSpPr>
        <p:cNvPr id="36" name="Shape 36"/>
        <p:cNvGrpSpPr/>
        <p:nvPr/>
      </p:nvGrpSpPr>
      <p:grpSpPr>
        <a:xfrm>
          <a:off x="0" y="0"/>
          <a:ext cx="0" cy="0"/>
          <a:chOff x="0" y="0"/>
          <a:chExt cx="0" cy="0"/>
        </a:xfrm>
      </p:grpSpPr>
      <p:sp>
        <p:nvSpPr>
          <p:cNvPr id="37" name="Google Shape;37;p9"/>
          <p:cNvSpPr txBox="1"/>
          <p:nvPr>
            <p:ph idx="12" type="sldNum"/>
          </p:nvPr>
        </p:nvSpPr>
        <p:spPr>
          <a:xfrm>
            <a:off x="25015666" y="17156434"/>
            <a:ext cx="530400" cy="5850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p:cSld name="含標題的內容">
    <p:spTree>
      <p:nvGrpSpPr>
        <p:cNvPr id="38" name="Shape 38"/>
        <p:cNvGrpSpPr/>
        <p:nvPr/>
      </p:nvGrpSpPr>
      <p:grpSpPr>
        <a:xfrm>
          <a:off x="0" y="0"/>
          <a:ext cx="0" cy="0"/>
          <a:chOff x="0" y="0"/>
          <a:chExt cx="0" cy="0"/>
        </a:xfrm>
      </p:grpSpPr>
      <p:sp>
        <p:nvSpPr>
          <p:cNvPr id="39" name="Google Shape;39;p10"/>
          <p:cNvSpPr txBox="1"/>
          <p:nvPr>
            <p:ph type="title"/>
          </p:nvPr>
        </p:nvSpPr>
        <p:spPr>
          <a:xfrm>
            <a:off x="1889523" y="1219200"/>
            <a:ext cx="8847535" cy="4267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8500"/>
              <a:buFont typeface="Calibri"/>
              <a:buNone/>
              <a:defRPr sz="85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0" name="Google Shape;40;p10"/>
          <p:cNvSpPr txBox="1"/>
          <p:nvPr>
            <p:ph idx="1" type="body"/>
          </p:nvPr>
        </p:nvSpPr>
        <p:spPr>
          <a:xfrm>
            <a:off x="11662172" y="2633137"/>
            <a:ext cx="13887451" cy="12996334"/>
          </a:xfrm>
          <a:prstGeom prst="rect">
            <a:avLst/>
          </a:prstGeom>
          <a:noFill/>
          <a:ln>
            <a:noFill/>
          </a:ln>
        </p:spPr>
        <p:txBody>
          <a:bodyPr anchorCtr="0" anchor="t" bIns="45700" lIns="45700" spcFirstLastPara="1" rIns="45700" wrap="square" tIns="45700">
            <a:normAutofit/>
          </a:bodyPr>
          <a:lstStyle>
            <a:lvl1pPr indent="-768350" lvl="0" marL="457200" algn="l">
              <a:lnSpc>
                <a:spcPct val="90000"/>
              </a:lnSpc>
              <a:spcBef>
                <a:spcPts val="2600"/>
              </a:spcBef>
              <a:spcAft>
                <a:spcPts val="0"/>
              </a:spcAft>
              <a:buClr>
                <a:srgbClr val="000000"/>
              </a:buClr>
              <a:buSzPts val="8500"/>
              <a:buChar char="•"/>
              <a:defRPr sz="8500"/>
            </a:lvl1pPr>
            <a:lvl2pPr indent="-768350" lvl="1" marL="914400" algn="l">
              <a:lnSpc>
                <a:spcPct val="90000"/>
              </a:lnSpc>
              <a:spcBef>
                <a:spcPts val="2600"/>
              </a:spcBef>
              <a:spcAft>
                <a:spcPts val="0"/>
              </a:spcAft>
              <a:buClr>
                <a:srgbClr val="000000"/>
              </a:buClr>
              <a:buSzPts val="8500"/>
              <a:buChar char="•"/>
              <a:defRPr sz="8500"/>
            </a:lvl2pPr>
            <a:lvl3pPr indent="-768350" lvl="2" marL="1371600" algn="l">
              <a:lnSpc>
                <a:spcPct val="90000"/>
              </a:lnSpc>
              <a:spcBef>
                <a:spcPts val="2600"/>
              </a:spcBef>
              <a:spcAft>
                <a:spcPts val="0"/>
              </a:spcAft>
              <a:buClr>
                <a:srgbClr val="000000"/>
              </a:buClr>
              <a:buSzPts val="8500"/>
              <a:buChar char="•"/>
              <a:defRPr sz="8500"/>
            </a:lvl3pPr>
            <a:lvl4pPr indent="-768350" lvl="3" marL="1828800" algn="l">
              <a:lnSpc>
                <a:spcPct val="90000"/>
              </a:lnSpc>
              <a:spcBef>
                <a:spcPts val="2600"/>
              </a:spcBef>
              <a:spcAft>
                <a:spcPts val="0"/>
              </a:spcAft>
              <a:buClr>
                <a:srgbClr val="000000"/>
              </a:buClr>
              <a:buSzPts val="8500"/>
              <a:buChar char="•"/>
              <a:defRPr sz="8500"/>
            </a:lvl4pPr>
            <a:lvl5pPr indent="-768350" lvl="4" marL="2286000" algn="l">
              <a:lnSpc>
                <a:spcPct val="90000"/>
              </a:lnSpc>
              <a:spcBef>
                <a:spcPts val="2600"/>
              </a:spcBef>
              <a:spcAft>
                <a:spcPts val="0"/>
              </a:spcAft>
              <a:buClr>
                <a:srgbClr val="000000"/>
              </a:buClr>
              <a:buSzPts val="8500"/>
              <a:buChar char="•"/>
              <a:defRPr sz="8500"/>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41" name="Google Shape;41;p10"/>
          <p:cNvSpPr txBox="1"/>
          <p:nvPr>
            <p:ph idx="2" type="body"/>
          </p:nvPr>
        </p:nvSpPr>
        <p:spPr>
          <a:xfrm>
            <a:off x="1889522" y="5486400"/>
            <a:ext cx="8847536" cy="1016423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600"/>
              </a:spcBef>
              <a:spcAft>
                <a:spcPts val="0"/>
              </a:spcAft>
              <a:buClr>
                <a:srgbClr val="000000"/>
              </a:buClr>
              <a:buSzPts val="1800"/>
              <a:buChar char="•"/>
              <a:defRPr/>
            </a:lvl1pPr>
            <a:lvl2pPr indent="-342900" lvl="1" marL="914400" algn="l">
              <a:lnSpc>
                <a:spcPct val="90000"/>
              </a:lnSpc>
              <a:spcBef>
                <a:spcPts val="2600"/>
              </a:spcBef>
              <a:spcAft>
                <a:spcPts val="0"/>
              </a:spcAft>
              <a:buClr>
                <a:srgbClr val="000000"/>
              </a:buClr>
              <a:buSzPts val="1800"/>
              <a:buChar char="•"/>
              <a:defRPr/>
            </a:lvl2pPr>
            <a:lvl3pPr indent="-342900" lvl="2" marL="1371600" algn="l">
              <a:lnSpc>
                <a:spcPct val="90000"/>
              </a:lnSpc>
              <a:spcBef>
                <a:spcPts val="2600"/>
              </a:spcBef>
              <a:spcAft>
                <a:spcPts val="0"/>
              </a:spcAft>
              <a:buClr>
                <a:srgbClr val="000000"/>
              </a:buClr>
              <a:buSzPts val="1800"/>
              <a:buChar char="•"/>
              <a:defRPr/>
            </a:lvl3pPr>
            <a:lvl4pPr indent="-342900" lvl="3" marL="1828800" algn="l">
              <a:lnSpc>
                <a:spcPct val="90000"/>
              </a:lnSpc>
              <a:spcBef>
                <a:spcPts val="2600"/>
              </a:spcBef>
              <a:spcAft>
                <a:spcPts val="0"/>
              </a:spcAft>
              <a:buClr>
                <a:srgbClr val="000000"/>
              </a:buClr>
              <a:buSzPts val="1800"/>
              <a:buChar char="•"/>
              <a:defRPr/>
            </a:lvl4pPr>
            <a:lvl5pPr indent="-342900" lvl="4" marL="2286000" algn="l">
              <a:lnSpc>
                <a:spcPct val="90000"/>
              </a:lnSpc>
              <a:spcBef>
                <a:spcPts val="2600"/>
              </a:spcBef>
              <a:spcAft>
                <a:spcPts val="0"/>
              </a:spcAft>
              <a:buClr>
                <a:srgbClr val="000000"/>
              </a:buClr>
              <a:buSzPts val="1800"/>
              <a:buChar char="•"/>
              <a:defRPr/>
            </a:lvl5pPr>
            <a:lvl6pPr indent="-342900" lvl="5" marL="2743200" algn="l">
              <a:lnSpc>
                <a:spcPct val="90000"/>
              </a:lnSpc>
              <a:spcBef>
                <a:spcPts val="2600"/>
              </a:spcBef>
              <a:spcAft>
                <a:spcPts val="0"/>
              </a:spcAft>
              <a:buClr>
                <a:srgbClr val="000000"/>
              </a:buClr>
              <a:buSzPts val="1800"/>
              <a:buChar char="•"/>
              <a:defRPr/>
            </a:lvl6pPr>
            <a:lvl7pPr indent="-342900" lvl="6" marL="3200400" algn="l">
              <a:lnSpc>
                <a:spcPct val="90000"/>
              </a:lnSpc>
              <a:spcBef>
                <a:spcPts val="2600"/>
              </a:spcBef>
              <a:spcAft>
                <a:spcPts val="0"/>
              </a:spcAft>
              <a:buClr>
                <a:srgbClr val="000000"/>
              </a:buClr>
              <a:buSzPts val="1800"/>
              <a:buChar char="•"/>
              <a:defRPr/>
            </a:lvl7pPr>
            <a:lvl8pPr indent="-342900" lvl="7" marL="3657600" algn="l">
              <a:lnSpc>
                <a:spcPct val="90000"/>
              </a:lnSpc>
              <a:spcBef>
                <a:spcPts val="2600"/>
              </a:spcBef>
              <a:spcAft>
                <a:spcPts val="0"/>
              </a:spcAft>
              <a:buClr>
                <a:srgbClr val="000000"/>
              </a:buClr>
              <a:buSzPts val="1800"/>
              <a:buChar char="•"/>
              <a:defRPr/>
            </a:lvl8pPr>
            <a:lvl9pPr indent="-342900" lvl="8" marL="4114800" algn="l">
              <a:lnSpc>
                <a:spcPct val="90000"/>
              </a:lnSpc>
              <a:spcBef>
                <a:spcPts val="2600"/>
              </a:spcBef>
              <a:spcAft>
                <a:spcPts val="0"/>
              </a:spcAft>
              <a:buClr>
                <a:srgbClr val="000000"/>
              </a:buClr>
              <a:buSzPts val="1800"/>
              <a:buChar char="•"/>
              <a:defRPr/>
            </a:lvl9pPr>
          </a:lstStyle>
          <a:p/>
        </p:txBody>
      </p:sp>
      <p:sp>
        <p:nvSpPr>
          <p:cNvPr id="42" name="Google Shape;42;p10"/>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85950" y="973670"/>
            <a:ext cx="23660100" cy="3534837"/>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700"/>
              <a:buFont typeface="Calibri"/>
              <a:buNone/>
              <a:defRPr b="0" i="0" sz="117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1885950" y="4868333"/>
            <a:ext cx="23660100" cy="11603568"/>
          </a:xfrm>
          <a:prstGeom prst="rect">
            <a:avLst/>
          </a:prstGeom>
          <a:noFill/>
          <a:ln>
            <a:noFill/>
          </a:ln>
        </p:spPr>
        <p:txBody>
          <a:bodyPr anchorCtr="0" anchor="t" bIns="45700" lIns="45700" spcFirstLastPara="1" rIns="45700" wrap="square" tIns="45700">
            <a:normAutofit/>
          </a:bodyPr>
          <a:lstStyle>
            <a:lvl1pPr indent="-698500" lvl="0" marL="4572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1pPr>
            <a:lvl2pPr indent="-698500" lvl="1" marL="9144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2pPr>
            <a:lvl3pPr indent="-698500" lvl="2" marL="13716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3pPr>
            <a:lvl4pPr indent="-698500" lvl="3" marL="18288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4pPr>
            <a:lvl5pPr indent="-698500" lvl="4" marL="22860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5pPr>
            <a:lvl6pPr indent="-698500" lvl="5" marL="27432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6pPr>
            <a:lvl7pPr indent="-698500" lvl="6" marL="32004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7pPr>
            <a:lvl8pPr indent="-698500" lvl="7" marL="36576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8pPr>
            <a:lvl9pPr indent="-698500" lvl="8" marL="4114800" marR="0" rtl="0" algn="l">
              <a:lnSpc>
                <a:spcPct val="90000"/>
              </a:lnSpc>
              <a:spcBef>
                <a:spcPts val="2600"/>
              </a:spcBef>
              <a:spcAft>
                <a:spcPts val="0"/>
              </a:spcAft>
              <a:buClr>
                <a:srgbClr val="000000"/>
              </a:buClr>
              <a:buSzPts val="7400"/>
              <a:buFont typeface="Arial"/>
              <a:buChar char="•"/>
              <a:defRPr b="0" i="0" sz="74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25015666" y="17156434"/>
            <a:ext cx="530384" cy="56134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200"/>
              <a:buFont typeface="Calibri"/>
              <a:buNone/>
              <a:defRPr b="0" i="0" sz="3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8.png"/><Relationship Id="rId13" Type="http://schemas.openxmlformats.org/officeDocument/2006/relationships/image" Target="../media/image32.png"/><Relationship Id="rId12"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3.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jp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4.jpg"/><Relationship Id="rId10" Type="http://schemas.openxmlformats.org/officeDocument/2006/relationships/image" Target="../media/image16.jpg"/><Relationship Id="rId9" Type="http://schemas.openxmlformats.org/officeDocument/2006/relationships/image" Target="../media/image14.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8"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4.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3.jpg"/><Relationship Id="rId8"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grpSp>
        <p:nvGrpSpPr>
          <p:cNvPr id="52" name="Google Shape;52;p12"/>
          <p:cNvGrpSpPr/>
          <p:nvPr/>
        </p:nvGrpSpPr>
        <p:grpSpPr>
          <a:xfrm>
            <a:off x="-4023" y="-60101"/>
            <a:ext cx="27493423" cy="18349951"/>
            <a:chOff x="-4023" y="244699"/>
            <a:chExt cx="27493423" cy="18349951"/>
          </a:xfrm>
        </p:grpSpPr>
        <p:pic>
          <p:nvPicPr>
            <p:cNvPr id="53" name="Google Shape;53;p12"/>
            <p:cNvPicPr preferRelativeResize="0"/>
            <p:nvPr/>
          </p:nvPicPr>
          <p:blipFill rotWithShape="1">
            <a:blip r:embed="rId3">
              <a:alphaModFix/>
            </a:blip>
            <a:srcRect b="1292" l="-1053" r="20596" t="1525"/>
            <a:stretch/>
          </p:blipFill>
          <p:spPr>
            <a:xfrm rot="10800000">
              <a:off x="-4023" y="244699"/>
              <a:ext cx="21724723" cy="18348101"/>
            </a:xfrm>
            <a:prstGeom prst="rect">
              <a:avLst/>
            </a:prstGeom>
            <a:noFill/>
            <a:ln>
              <a:noFill/>
            </a:ln>
          </p:spPr>
        </p:pic>
        <p:pic>
          <p:nvPicPr>
            <p:cNvPr id="54" name="Google Shape;54;p12"/>
            <p:cNvPicPr preferRelativeResize="0"/>
            <p:nvPr/>
          </p:nvPicPr>
          <p:blipFill rotWithShape="1">
            <a:blip r:embed="rId3">
              <a:alphaModFix/>
            </a:blip>
            <a:srcRect b="946" l="75622" r="7182" t="28386"/>
            <a:stretch/>
          </p:blipFill>
          <p:spPr>
            <a:xfrm rot="10800000">
              <a:off x="21103900" y="244701"/>
              <a:ext cx="6385500" cy="18349949"/>
            </a:xfrm>
            <a:prstGeom prst="rect">
              <a:avLst/>
            </a:prstGeom>
            <a:noFill/>
            <a:ln>
              <a:noFill/>
            </a:ln>
          </p:spPr>
        </p:pic>
      </p:grpSp>
      <p:sp>
        <p:nvSpPr>
          <p:cNvPr id="55" name="Google Shape;55;p12"/>
          <p:cNvSpPr txBox="1"/>
          <p:nvPr/>
        </p:nvSpPr>
        <p:spPr>
          <a:xfrm>
            <a:off x="935990" y="1764749"/>
            <a:ext cx="25613400" cy="769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000"/>
              <a:buFont typeface="Source Sans Pro"/>
              <a:buNone/>
            </a:pPr>
            <a:r>
              <a:rPr lang="en-US" sz="4400">
                <a:solidFill>
                  <a:schemeClr val="lt1"/>
                </a:solidFill>
                <a:latin typeface="Source Sans Pro"/>
                <a:ea typeface="Source Sans Pro"/>
                <a:cs typeface="Source Sans Pro"/>
                <a:sym typeface="Source Sans Pro"/>
              </a:rPr>
              <a:t>Chiao Hsiao, Sheng Chieh Lin, Chia-Lin Ko</a:t>
            </a:r>
            <a:endParaRPr b="0" i="0" sz="1800" u="none" cap="none" strike="noStrike">
              <a:solidFill>
                <a:schemeClr val="lt1"/>
              </a:solidFill>
              <a:latin typeface="Arial"/>
              <a:ea typeface="Arial"/>
              <a:cs typeface="Arial"/>
              <a:sym typeface="Arial"/>
            </a:endParaRPr>
          </a:p>
        </p:txBody>
      </p:sp>
      <p:sp>
        <p:nvSpPr>
          <p:cNvPr id="56" name="Google Shape;56;p12"/>
          <p:cNvSpPr txBox="1"/>
          <p:nvPr/>
        </p:nvSpPr>
        <p:spPr>
          <a:xfrm>
            <a:off x="4028500" y="671850"/>
            <a:ext cx="202431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i="0" lang="en-US" sz="6500" u="none" cap="none" strike="noStrike">
                <a:solidFill>
                  <a:schemeClr val="lt1"/>
                </a:solidFill>
                <a:latin typeface="Calibri"/>
                <a:ea typeface="Calibri"/>
                <a:cs typeface="Calibri"/>
                <a:sym typeface="Calibri"/>
              </a:rPr>
              <a:t>Classify the morphologies of galaxies in our Universe</a:t>
            </a:r>
            <a:endParaRPr b="0" i="0" sz="2100" u="none" cap="none" strike="noStrike">
              <a:solidFill>
                <a:schemeClr val="lt1"/>
              </a:solidFill>
              <a:latin typeface="Arial"/>
              <a:ea typeface="Arial"/>
              <a:cs typeface="Arial"/>
              <a:sym typeface="Arial"/>
            </a:endParaRPr>
          </a:p>
        </p:txBody>
      </p:sp>
      <p:sp>
        <p:nvSpPr>
          <p:cNvPr id="57" name="Google Shape;57;p12"/>
          <p:cNvSpPr/>
          <p:nvPr/>
        </p:nvSpPr>
        <p:spPr>
          <a:xfrm>
            <a:off x="110100" y="4192875"/>
            <a:ext cx="8820300" cy="6926400"/>
          </a:xfrm>
          <a:prstGeom prst="roundRect">
            <a:avLst>
              <a:gd fmla="val 2795" name="adj"/>
            </a:avLst>
          </a:prstGeom>
          <a:solidFill>
            <a:srgbClr val="FFFFFF"/>
          </a:solidFill>
          <a:ln cap="flat" cmpd="sng" w="762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300"/>
              <a:buFont typeface="Calibri"/>
              <a:buNone/>
            </a:pPr>
            <a:r>
              <a:t/>
            </a:r>
            <a:endParaRPr b="0" i="0" sz="4300" u="none" cap="none" strike="noStrike">
              <a:solidFill>
                <a:srgbClr val="FFFFFF"/>
              </a:solidFill>
              <a:latin typeface="Calibri"/>
              <a:ea typeface="Calibri"/>
              <a:cs typeface="Calibri"/>
              <a:sym typeface="Calibri"/>
            </a:endParaRPr>
          </a:p>
        </p:txBody>
      </p:sp>
      <p:sp>
        <p:nvSpPr>
          <p:cNvPr id="58" name="Google Shape;58;p12"/>
          <p:cNvSpPr/>
          <p:nvPr/>
        </p:nvSpPr>
        <p:spPr>
          <a:xfrm>
            <a:off x="9169800" y="4192875"/>
            <a:ext cx="10645800" cy="13771200"/>
          </a:xfrm>
          <a:prstGeom prst="roundRect">
            <a:avLst>
              <a:gd fmla="val 2795" name="adj"/>
            </a:avLst>
          </a:prstGeom>
          <a:solidFill>
            <a:schemeClr val="lt1"/>
          </a:solidFill>
          <a:ln cap="flat" cmpd="sng" w="762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300"/>
              <a:buFont typeface="Calibri"/>
              <a:buNone/>
            </a:pPr>
            <a:r>
              <a:t/>
            </a:r>
            <a:endParaRPr b="0" i="0" sz="4300" u="none" cap="none" strike="noStrike">
              <a:solidFill>
                <a:srgbClr val="FFFFFF"/>
              </a:solidFill>
              <a:latin typeface="Calibri"/>
              <a:ea typeface="Calibri"/>
              <a:cs typeface="Calibri"/>
              <a:sym typeface="Calibri"/>
            </a:endParaRPr>
          </a:p>
        </p:txBody>
      </p:sp>
      <p:grpSp>
        <p:nvGrpSpPr>
          <p:cNvPr id="59" name="Google Shape;59;p12"/>
          <p:cNvGrpSpPr/>
          <p:nvPr/>
        </p:nvGrpSpPr>
        <p:grpSpPr>
          <a:xfrm>
            <a:off x="0" y="3365093"/>
            <a:ext cx="8930400" cy="866100"/>
            <a:chOff x="0" y="0"/>
            <a:chExt cx="8930400" cy="866100"/>
          </a:xfrm>
        </p:grpSpPr>
        <p:sp>
          <p:nvSpPr>
            <p:cNvPr id="60" name="Google Shape;60;p12"/>
            <p:cNvSpPr/>
            <p:nvPr/>
          </p:nvSpPr>
          <p:spPr>
            <a:xfrm>
              <a:off x="0" y="0"/>
              <a:ext cx="8930400" cy="8661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2CC"/>
                </a:buClr>
                <a:buSzPts val="4400"/>
                <a:buFont typeface="Trebuchet MS"/>
                <a:buNone/>
              </a:pPr>
              <a:r>
                <a:t/>
              </a:r>
              <a:endParaRPr b="0" i="0" sz="4500" u="none" cap="none" strike="noStrike">
                <a:solidFill>
                  <a:schemeClr val="lt1"/>
                </a:solidFill>
                <a:latin typeface="Trebuchet MS"/>
                <a:ea typeface="Trebuchet MS"/>
                <a:cs typeface="Trebuchet MS"/>
                <a:sym typeface="Trebuchet MS"/>
              </a:endParaRPr>
            </a:p>
          </p:txBody>
        </p:sp>
        <p:sp>
          <p:nvSpPr>
            <p:cNvPr id="61" name="Google Shape;61;p12"/>
            <p:cNvSpPr txBox="1"/>
            <p:nvPr/>
          </p:nvSpPr>
          <p:spPr>
            <a:xfrm>
              <a:off x="52070" y="63501"/>
              <a:ext cx="8826000" cy="785100"/>
            </a:xfrm>
            <a:prstGeom prst="rect">
              <a:avLst/>
            </a:prstGeom>
            <a:solidFill>
              <a:schemeClr val="dk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400"/>
                <a:buFont typeface="Trebuchet MS"/>
                <a:buNone/>
              </a:pPr>
              <a:r>
                <a:rPr b="0" i="0" lang="en-US" sz="4500" u="none" cap="none" strike="noStrike">
                  <a:solidFill>
                    <a:schemeClr val="lt1"/>
                  </a:solidFill>
                  <a:latin typeface="Trebuchet MS"/>
                  <a:ea typeface="Trebuchet MS"/>
                  <a:cs typeface="Trebuchet MS"/>
                  <a:sym typeface="Trebuchet MS"/>
                </a:rPr>
                <a:t>Introduction</a:t>
              </a:r>
              <a:endParaRPr b="0" i="0" sz="1500" u="none" cap="none" strike="noStrike">
                <a:solidFill>
                  <a:schemeClr val="lt1"/>
                </a:solidFill>
                <a:latin typeface="Arial"/>
                <a:ea typeface="Arial"/>
                <a:cs typeface="Arial"/>
                <a:sym typeface="Arial"/>
              </a:endParaRPr>
            </a:p>
          </p:txBody>
        </p:sp>
      </p:grpSp>
      <p:grpSp>
        <p:nvGrpSpPr>
          <p:cNvPr id="62" name="Google Shape;62;p12"/>
          <p:cNvGrpSpPr/>
          <p:nvPr/>
        </p:nvGrpSpPr>
        <p:grpSpPr>
          <a:xfrm>
            <a:off x="9194798" y="3337790"/>
            <a:ext cx="10620900" cy="866100"/>
            <a:chOff x="-1" y="0"/>
            <a:chExt cx="10620900" cy="866100"/>
          </a:xfrm>
        </p:grpSpPr>
        <p:sp>
          <p:nvSpPr>
            <p:cNvPr id="63" name="Google Shape;63;p12"/>
            <p:cNvSpPr/>
            <p:nvPr/>
          </p:nvSpPr>
          <p:spPr>
            <a:xfrm>
              <a:off x="-1" y="0"/>
              <a:ext cx="10620900" cy="8661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2CC"/>
                </a:buClr>
                <a:buSzPts val="4400"/>
                <a:buFont typeface="Trebuchet MS"/>
                <a:buNone/>
              </a:pPr>
              <a:r>
                <a:t/>
              </a:r>
              <a:endParaRPr b="0" i="0" sz="4400" u="none" cap="none" strike="noStrike">
                <a:solidFill>
                  <a:srgbClr val="FFF2CC"/>
                </a:solidFill>
                <a:latin typeface="Trebuchet MS"/>
                <a:ea typeface="Trebuchet MS"/>
                <a:cs typeface="Trebuchet MS"/>
                <a:sym typeface="Trebuchet MS"/>
              </a:endParaRPr>
            </a:p>
          </p:txBody>
        </p:sp>
        <p:sp>
          <p:nvSpPr>
            <p:cNvPr id="64" name="Google Shape;64;p12"/>
            <p:cNvSpPr txBox="1"/>
            <p:nvPr/>
          </p:nvSpPr>
          <p:spPr>
            <a:xfrm>
              <a:off x="52069" y="63501"/>
              <a:ext cx="10516500" cy="769500"/>
            </a:xfrm>
            <a:prstGeom prst="rect">
              <a:avLst/>
            </a:prstGeom>
            <a:solidFill>
              <a:schemeClr val="dk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400"/>
                <a:buFont typeface="Trebuchet MS"/>
                <a:buNone/>
              </a:pPr>
              <a:r>
                <a:rPr b="0" i="0" lang="en-US" sz="4400" u="none" cap="none" strike="noStrike">
                  <a:solidFill>
                    <a:schemeClr val="lt1"/>
                  </a:solidFill>
                  <a:latin typeface="Trebuchet MS"/>
                  <a:ea typeface="Trebuchet MS"/>
                  <a:cs typeface="Trebuchet MS"/>
                  <a:sym typeface="Trebuchet MS"/>
                </a:rPr>
                <a:t>Methodology and Results</a:t>
              </a:r>
              <a:endParaRPr b="0" i="0" sz="1400" u="none" cap="none" strike="noStrike">
                <a:solidFill>
                  <a:schemeClr val="lt1"/>
                </a:solidFill>
                <a:latin typeface="Arial"/>
                <a:ea typeface="Arial"/>
                <a:cs typeface="Arial"/>
                <a:sym typeface="Arial"/>
              </a:endParaRPr>
            </a:p>
          </p:txBody>
        </p:sp>
      </p:grpSp>
      <p:sp>
        <p:nvSpPr>
          <p:cNvPr id="65" name="Google Shape;65;p12"/>
          <p:cNvSpPr/>
          <p:nvPr/>
        </p:nvSpPr>
        <p:spPr>
          <a:xfrm>
            <a:off x="20097750" y="4262150"/>
            <a:ext cx="7297800" cy="8820000"/>
          </a:xfrm>
          <a:prstGeom prst="roundRect">
            <a:avLst>
              <a:gd fmla="val 2795" name="adj"/>
            </a:avLst>
          </a:prstGeom>
          <a:solidFill>
            <a:schemeClr val="lt1"/>
          </a:solidFill>
          <a:ln cap="flat" cmpd="sng" w="762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rtl="0" algn="l">
              <a:lnSpc>
                <a:spcPct val="115000"/>
              </a:lnSpc>
              <a:spcBef>
                <a:spcPts val="1200"/>
              </a:spcBef>
              <a:spcAft>
                <a:spcPts val="1200"/>
              </a:spcAft>
              <a:buNone/>
            </a:pPr>
            <a:r>
              <a:t/>
            </a:r>
            <a:endParaRPr sz="2500">
              <a:solidFill>
                <a:srgbClr val="FFFFFF"/>
              </a:solidFill>
            </a:endParaRPr>
          </a:p>
        </p:txBody>
      </p:sp>
      <p:sp>
        <p:nvSpPr>
          <p:cNvPr id="66" name="Google Shape;66;p12"/>
          <p:cNvSpPr/>
          <p:nvPr/>
        </p:nvSpPr>
        <p:spPr>
          <a:xfrm>
            <a:off x="186300" y="12014400"/>
            <a:ext cx="8718900" cy="5949600"/>
          </a:xfrm>
          <a:prstGeom prst="roundRect">
            <a:avLst>
              <a:gd fmla="val 2795" name="adj"/>
            </a:avLst>
          </a:prstGeom>
          <a:solidFill>
            <a:schemeClr val="lt1"/>
          </a:solidFill>
          <a:ln cap="flat" cmpd="sng" w="76200">
            <a:solidFill>
              <a:schemeClr val="l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300"/>
              <a:buFont typeface="Calibri"/>
              <a:buNone/>
            </a:pPr>
            <a:r>
              <a:t/>
            </a:r>
            <a:endParaRPr b="0" i="0" sz="4300" u="none" cap="none" strike="noStrike">
              <a:solidFill>
                <a:srgbClr val="FFFFFF"/>
              </a:solidFill>
              <a:latin typeface="Calibri"/>
              <a:ea typeface="Calibri"/>
              <a:cs typeface="Calibri"/>
              <a:sym typeface="Calibri"/>
            </a:endParaRPr>
          </a:p>
        </p:txBody>
      </p:sp>
      <p:grpSp>
        <p:nvGrpSpPr>
          <p:cNvPr id="67" name="Google Shape;67;p12"/>
          <p:cNvGrpSpPr/>
          <p:nvPr/>
        </p:nvGrpSpPr>
        <p:grpSpPr>
          <a:xfrm>
            <a:off x="0" y="11119394"/>
            <a:ext cx="8843100" cy="940500"/>
            <a:chOff x="0" y="0"/>
            <a:chExt cx="8843100" cy="940500"/>
          </a:xfrm>
        </p:grpSpPr>
        <p:sp>
          <p:nvSpPr>
            <p:cNvPr id="68" name="Google Shape;68;p12"/>
            <p:cNvSpPr/>
            <p:nvPr/>
          </p:nvSpPr>
          <p:spPr>
            <a:xfrm>
              <a:off x="0" y="0"/>
              <a:ext cx="8843100" cy="9405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2CC"/>
                </a:buClr>
                <a:buSzPts val="4400"/>
                <a:buFont typeface="Trebuchet MS"/>
                <a:buNone/>
              </a:pPr>
              <a:r>
                <a:t/>
              </a:r>
              <a:endParaRPr b="0" i="0" sz="4400" u="none" cap="none" strike="noStrike">
                <a:solidFill>
                  <a:srgbClr val="FFF2CC"/>
                </a:solidFill>
                <a:latin typeface="Trebuchet MS"/>
                <a:ea typeface="Trebuchet MS"/>
                <a:cs typeface="Trebuchet MS"/>
                <a:sym typeface="Trebuchet MS"/>
              </a:endParaRPr>
            </a:p>
          </p:txBody>
        </p:sp>
        <p:sp>
          <p:nvSpPr>
            <p:cNvPr id="69" name="Google Shape;69;p12"/>
            <p:cNvSpPr txBox="1"/>
            <p:nvPr/>
          </p:nvSpPr>
          <p:spPr>
            <a:xfrm>
              <a:off x="52070" y="100618"/>
              <a:ext cx="8739000" cy="769500"/>
            </a:xfrm>
            <a:prstGeom prst="rect">
              <a:avLst/>
            </a:prstGeom>
            <a:solidFill>
              <a:schemeClr val="dk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400"/>
                <a:buFont typeface="Trebuchet MS"/>
                <a:buNone/>
              </a:pPr>
              <a:r>
                <a:rPr b="0" i="0" lang="en-US" sz="4400" u="none" cap="none" strike="noStrike">
                  <a:solidFill>
                    <a:schemeClr val="lt1"/>
                  </a:solidFill>
                  <a:latin typeface="Trebuchet MS"/>
                  <a:ea typeface="Trebuchet MS"/>
                  <a:cs typeface="Trebuchet MS"/>
                  <a:sym typeface="Trebuchet MS"/>
                </a:rPr>
                <a:t>Dataset</a:t>
              </a:r>
              <a:endParaRPr b="0" i="0" sz="1400" u="none" cap="none" strike="noStrike">
                <a:solidFill>
                  <a:schemeClr val="lt1"/>
                </a:solidFill>
                <a:latin typeface="Arial"/>
                <a:ea typeface="Arial"/>
                <a:cs typeface="Arial"/>
                <a:sym typeface="Arial"/>
              </a:endParaRPr>
            </a:p>
          </p:txBody>
        </p:sp>
      </p:grpSp>
      <p:grpSp>
        <p:nvGrpSpPr>
          <p:cNvPr id="70" name="Google Shape;70;p12"/>
          <p:cNvGrpSpPr/>
          <p:nvPr/>
        </p:nvGrpSpPr>
        <p:grpSpPr>
          <a:xfrm>
            <a:off x="20067632" y="3365093"/>
            <a:ext cx="7364400" cy="866100"/>
            <a:chOff x="-1" y="0"/>
            <a:chExt cx="7364400" cy="866100"/>
          </a:xfrm>
        </p:grpSpPr>
        <p:sp>
          <p:nvSpPr>
            <p:cNvPr id="71" name="Google Shape;71;p12"/>
            <p:cNvSpPr/>
            <p:nvPr/>
          </p:nvSpPr>
          <p:spPr>
            <a:xfrm>
              <a:off x="-1" y="0"/>
              <a:ext cx="7364400" cy="8661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2CC"/>
                </a:buClr>
                <a:buSzPts val="4400"/>
                <a:buFont typeface="Trebuchet MS"/>
                <a:buNone/>
              </a:pPr>
              <a:r>
                <a:t/>
              </a:r>
              <a:endParaRPr b="0" i="0" sz="4400" u="none" cap="none" strike="noStrike">
                <a:solidFill>
                  <a:srgbClr val="FFF2CC"/>
                </a:solidFill>
                <a:latin typeface="Trebuchet MS"/>
                <a:ea typeface="Trebuchet MS"/>
                <a:cs typeface="Trebuchet MS"/>
                <a:sym typeface="Trebuchet MS"/>
              </a:endParaRPr>
            </a:p>
          </p:txBody>
        </p:sp>
        <p:sp>
          <p:nvSpPr>
            <p:cNvPr id="72" name="Google Shape;72;p12"/>
            <p:cNvSpPr txBox="1"/>
            <p:nvPr/>
          </p:nvSpPr>
          <p:spPr>
            <a:xfrm>
              <a:off x="52069" y="63501"/>
              <a:ext cx="7260300" cy="769500"/>
            </a:xfrm>
            <a:prstGeom prst="rect">
              <a:avLst/>
            </a:prstGeom>
            <a:solidFill>
              <a:schemeClr val="dk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400"/>
                <a:buFont typeface="Trebuchet MS"/>
                <a:buNone/>
              </a:pPr>
              <a:r>
                <a:rPr b="0" i="0" lang="en-US" sz="4400" u="none" cap="none" strike="noStrike">
                  <a:solidFill>
                    <a:schemeClr val="lt1"/>
                  </a:solidFill>
                  <a:latin typeface="Trebuchet MS"/>
                  <a:ea typeface="Trebuchet MS"/>
                  <a:cs typeface="Trebuchet MS"/>
                  <a:sym typeface="Trebuchet MS"/>
                </a:rPr>
                <a:t>Discussion and Conclusion </a:t>
              </a:r>
              <a:endParaRPr b="0" i="0" sz="1400" u="none" cap="none" strike="noStrike">
                <a:solidFill>
                  <a:schemeClr val="lt1"/>
                </a:solidFill>
                <a:latin typeface="Arial"/>
                <a:ea typeface="Arial"/>
                <a:cs typeface="Arial"/>
                <a:sym typeface="Arial"/>
              </a:endParaRPr>
            </a:p>
          </p:txBody>
        </p:sp>
      </p:grpSp>
      <p:grpSp>
        <p:nvGrpSpPr>
          <p:cNvPr id="73" name="Google Shape;73;p12"/>
          <p:cNvGrpSpPr/>
          <p:nvPr/>
        </p:nvGrpSpPr>
        <p:grpSpPr>
          <a:xfrm>
            <a:off x="20061285" y="13082203"/>
            <a:ext cx="7390500" cy="844200"/>
            <a:chOff x="-1" y="-1"/>
            <a:chExt cx="7390500" cy="844200"/>
          </a:xfrm>
        </p:grpSpPr>
        <p:sp>
          <p:nvSpPr>
            <p:cNvPr id="74" name="Google Shape;74;p12"/>
            <p:cNvSpPr/>
            <p:nvPr/>
          </p:nvSpPr>
          <p:spPr>
            <a:xfrm>
              <a:off x="-1" y="-1"/>
              <a:ext cx="7390500" cy="844200"/>
            </a:xfrm>
            <a:prstGeom prst="rect">
              <a:avLst/>
            </a:prstGeom>
            <a:solidFill>
              <a:schemeClr val="dk1"/>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2CC"/>
                </a:buClr>
                <a:buSzPts val="4400"/>
                <a:buFont typeface="Trebuchet MS"/>
                <a:buNone/>
              </a:pPr>
              <a:r>
                <a:t/>
              </a:r>
              <a:endParaRPr b="0" i="0" sz="4400" u="none" cap="none" strike="noStrike">
                <a:solidFill>
                  <a:srgbClr val="FFF2CC"/>
                </a:solidFill>
                <a:latin typeface="Trebuchet MS"/>
                <a:ea typeface="Trebuchet MS"/>
                <a:cs typeface="Trebuchet MS"/>
                <a:sym typeface="Trebuchet MS"/>
              </a:endParaRPr>
            </a:p>
          </p:txBody>
        </p:sp>
        <p:sp>
          <p:nvSpPr>
            <p:cNvPr id="75" name="Google Shape;75;p12"/>
            <p:cNvSpPr txBox="1"/>
            <p:nvPr/>
          </p:nvSpPr>
          <p:spPr>
            <a:xfrm>
              <a:off x="52069" y="52602"/>
              <a:ext cx="7286400" cy="769500"/>
            </a:xfrm>
            <a:prstGeom prst="rect">
              <a:avLst/>
            </a:prstGeom>
            <a:solidFill>
              <a:schemeClr val="dk1"/>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4400"/>
                <a:buFont typeface="Trebuchet MS"/>
                <a:buNone/>
              </a:pPr>
              <a:r>
                <a:rPr b="0" i="0" lang="en-US" sz="4400" u="none" cap="none" strike="noStrike">
                  <a:solidFill>
                    <a:schemeClr val="lt1"/>
                  </a:solidFill>
                  <a:latin typeface="Trebuchet MS"/>
                  <a:ea typeface="Trebuchet MS"/>
                  <a:cs typeface="Trebuchet MS"/>
                  <a:sym typeface="Trebuchet MS"/>
                </a:rPr>
                <a:t>References</a:t>
              </a:r>
              <a:endParaRPr b="0" i="0" sz="1400" u="none" cap="none" strike="noStrike">
                <a:solidFill>
                  <a:schemeClr val="lt1"/>
                </a:solidFill>
                <a:latin typeface="Arial"/>
                <a:ea typeface="Arial"/>
                <a:cs typeface="Arial"/>
                <a:sym typeface="Arial"/>
              </a:endParaRPr>
            </a:p>
          </p:txBody>
        </p:sp>
      </p:grpSp>
      <p:sp>
        <p:nvSpPr>
          <p:cNvPr id="76" name="Google Shape;76;p12"/>
          <p:cNvSpPr/>
          <p:nvPr/>
        </p:nvSpPr>
        <p:spPr>
          <a:xfrm>
            <a:off x="20097750" y="13866739"/>
            <a:ext cx="7309800" cy="4097400"/>
          </a:xfrm>
          <a:prstGeom prst="roundRect">
            <a:avLst>
              <a:gd fmla="val 2795" name="adj"/>
            </a:avLst>
          </a:prstGeom>
          <a:solidFill>
            <a:schemeClr val="lt1"/>
          </a:solidFill>
          <a:ln cap="flat" cmpd="sng" w="76200">
            <a:solidFill>
              <a:schemeClr val="dk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4300"/>
              <a:buFont typeface="Calibri"/>
              <a:buNone/>
            </a:pPr>
            <a:r>
              <a:t/>
            </a:r>
            <a:endParaRPr b="0" i="0" sz="4300" u="none" cap="none" strike="noStrike">
              <a:solidFill>
                <a:srgbClr val="FFFFFF"/>
              </a:solidFill>
              <a:latin typeface="Calibri"/>
              <a:ea typeface="Calibri"/>
              <a:cs typeface="Calibri"/>
              <a:sym typeface="Calibri"/>
            </a:endParaRPr>
          </a:p>
        </p:txBody>
      </p:sp>
      <p:pic>
        <p:nvPicPr>
          <p:cNvPr descr="Picture 10" id="77" name="Google Shape;77;p12"/>
          <p:cNvPicPr preferRelativeResize="0"/>
          <p:nvPr/>
        </p:nvPicPr>
        <p:blipFill rotWithShape="1">
          <a:blip r:embed="rId4">
            <a:alphaModFix/>
          </a:blip>
          <a:srcRect b="0" l="0" r="0" t="0"/>
          <a:stretch/>
        </p:blipFill>
        <p:spPr>
          <a:xfrm>
            <a:off x="22979600" y="16252600"/>
            <a:ext cx="4179400" cy="1619500"/>
          </a:xfrm>
          <a:prstGeom prst="rect">
            <a:avLst/>
          </a:prstGeom>
          <a:noFill/>
          <a:ln>
            <a:noFill/>
          </a:ln>
        </p:spPr>
      </p:pic>
      <p:sp>
        <p:nvSpPr>
          <p:cNvPr id="78" name="Google Shape;78;p12"/>
          <p:cNvSpPr txBox="1"/>
          <p:nvPr/>
        </p:nvSpPr>
        <p:spPr>
          <a:xfrm>
            <a:off x="401100" y="12262225"/>
            <a:ext cx="8442000" cy="29238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1200"/>
              </a:spcBef>
              <a:spcAft>
                <a:spcPts val="0"/>
              </a:spcAft>
              <a:buClr>
                <a:schemeClr val="dk1"/>
              </a:buClr>
              <a:buSzPts val="2700"/>
              <a:buChar char="●"/>
            </a:pPr>
            <a:r>
              <a:rPr lang="en-US" sz="2500">
                <a:solidFill>
                  <a:schemeClr val="dk1"/>
                </a:solidFill>
              </a:rPr>
              <a:t>The original data is from Galaxy zoo data [1]</a:t>
            </a:r>
            <a:endParaRPr sz="25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500">
                <a:solidFill>
                  <a:schemeClr val="dk1"/>
                </a:solidFill>
              </a:rPr>
              <a:t>The total number of pictures is up to 60,000  RGB images with an original size of 424x424.</a:t>
            </a:r>
            <a:endParaRPr sz="25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500">
                <a:solidFill>
                  <a:schemeClr val="dk1"/>
                </a:solidFill>
              </a:rPr>
              <a:t>The galaxies are classified into 37 different categories</a:t>
            </a:r>
            <a:endParaRPr sz="25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500">
                <a:solidFill>
                  <a:schemeClr val="dk1"/>
                </a:solidFill>
              </a:rPr>
              <a:t>The values of labels in each class represent the probability from human classification.</a:t>
            </a:r>
            <a:endParaRPr sz="2800"/>
          </a:p>
        </p:txBody>
      </p:sp>
      <p:pic>
        <p:nvPicPr>
          <p:cNvPr id="79" name="Google Shape;79;p12"/>
          <p:cNvPicPr preferRelativeResize="0"/>
          <p:nvPr/>
        </p:nvPicPr>
        <p:blipFill rotWithShape="1">
          <a:blip r:embed="rId5">
            <a:alphaModFix/>
          </a:blip>
          <a:srcRect b="0" l="7602" r="7830" t="0"/>
          <a:stretch/>
        </p:blipFill>
        <p:spPr>
          <a:xfrm>
            <a:off x="819750" y="15388352"/>
            <a:ext cx="7604701" cy="2248148"/>
          </a:xfrm>
          <a:prstGeom prst="rect">
            <a:avLst/>
          </a:prstGeom>
          <a:noFill/>
          <a:ln>
            <a:noFill/>
          </a:ln>
        </p:spPr>
      </p:pic>
      <p:sp>
        <p:nvSpPr>
          <p:cNvPr id="80" name="Google Shape;80;p12"/>
          <p:cNvSpPr txBox="1"/>
          <p:nvPr/>
        </p:nvSpPr>
        <p:spPr>
          <a:xfrm>
            <a:off x="401100" y="7089150"/>
            <a:ext cx="8296800" cy="56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2500"/>
          </a:p>
        </p:txBody>
      </p:sp>
      <p:sp>
        <p:nvSpPr>
          <p:cNvPr id="81" name="Google Shape;81;p12"/>
          <p:cNvSpPr txBox="1"/>
          <p:nvPr/>
        </p:nvSpPr>
        <p:spPr>
          <a:xfrm>
            <a:off x="273150" y="4291825"/>
            <a:ext cx="8296800" cy="4587600"/>
          </a:xfrm>
          <a:prstGeom prst="rect">
            <a:avLst/>
          </a:prstGeom>
          <a:noFill/>
          <a:ln>
            <a:noFill/>
          </a:ln>
        </p:spPr>
        <p:txBody>
          <a:bodyPr anchorCtr="0" anchor="t" bIns="91425" lIns="91425" spcFirstLastPara="1" rIns="91425" wrap="square" tIns="91425">
            <a:spAutoFit/>
          </a:bodyPr>
          <a:lstStyle/>
          <a:p>
            <a:pPr indent="-400050" lvl="0" marL="457200" rtl="0" algn="just">
              <a:lnSpc>
                <a:spcPct val="115000"/>
              </a:lnSpc>
              <a:spcBef>
                <a:spcPts val="0"/>
              </a:spcBef>
              <a:spcAft>
                <a:spcPts val="0"/>
              </a:spcAft>
              <a:buClr>
                <a:schemeClr val="dk1"/>
              </a:buClr>
              <a:buSzPts val="2700"/>
              <a:buChar char="●"/>
            </a:pPr>
            <a:r>
              <a:rPr lang="en-US" sz="2500">
                <a:solidFill>
                  <a:schemeClr val="dk1"/>
                </a:solidFill>
              </a:rPr>
              <a:t>Galaxies come in different shapes, sizes, and ages: from beautiful spirals (like our Milky Way) to huge ellipticals. To understand how these morphologies of galaxies relate to their underlying physics, galaxies morphologies classification is a crucial step.</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However, it is unlikely to manually classify millions of galaxies observed by modern sky surveys.</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Hence, our goal is to help astronomers automatically classify galaxies by building a machine learning model from analysing manually classified galaxy images.</a:t>
            </a:r>
            <a:endParaRPr sz="2500">
              <a:solidFill>
                <a:schemeClr val="dk1"/>
              </a:solidFill>
            </a:endParaRPr>
          </a:p>
        </p:txBody>
      </p:sp>
      <p:sp>
        <p:nvSpPr>
          <p:cNvPr id="82" name="Google Shape;82;p12"/>
          <p:cNvSpPr txBox="1"/>
          <p:nvPr/>
        </p:nvSpPr>
        <p:spPr>
          <a:xfrm>
            <a:off x="9312600" y="4386638"/>
            <a:ext cx="10335000" cy="868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500">
                <a:solidFill>
                  <a:srgbClr val="C0504D"/>
                </a:solidFill>
              </a:rPr>
              <a:t>Data Pre-processing</a:t>
            </a:r>
            <a:endParaRPr b="1" sz="2500">
              <a:solidFill>
                <a:srgbClr val="C0504D"/>
              </a:solidFill>
            </a:endParaRPr>
          </a:p>
          <a:p>
            <a:pPr indent="0" lvl="0" marL="0" rtl="0" algn="l">
              <a:lnSpc>
                <a:spcPct val="115000"/>
              </a:lnSpc>
              <a:spcBef>
                <a:spcPts val="1200"/>
              </a:spcBef>
              <a:spcAft>
                <a:spcPts val="0"/>
              </a:spcAft>
              <a:buNone/>
            </a:pPr>
            <a:r>
              <a:rPr lang="en-US" sz="2500">
                <a:solidFill>
                  <a:schemeClr val="dk1"/>
                </a:solidFill>
              </a:rPr>
              <a:t>To make the training more efficient and avoid the possible confusion from irrelevant edged objects, we decide to crop the image. The images are cropped from 424x424 pixels to central 130x130 pixels, and resized to 64x64 pixels for training.</a:t>
            </a:r>
            <a:endParaRPr sz="2500">
              <a:solidFill>
                <a:schemeClr val="dk1"/>
              </a:solidFill>
            </a:endParaRPr>
          </a:p>
          <a:p>
            <a:pPr indent="0" lvl="0" marL="0" rtl="0" algn="l">
              <a:lnSpc>
                <a:spcPct val="100000"/>
              </a:lnSpc>
              <a:spcBef>
                <a:spcPts val="1200"/>
              </a:spcBef>
              <a:spcAft>
                <a:spcPts val="0"/>
              </a:spcAft>
              <a:buNone/>
            </a:pPr>
            <a:r>
              <a:rPr b="1" lang="en-US" sz="2500">
                <a:solidFill>
                  <a:srgbClr val="C0504D"/>
                </a:solidFill>
              </a:rPr>
              <a:t>Model Performance</a:t>
            </a:r>
            <a:endParaRPr b="1" sz="2500">
              <a:solidFill>
                <a:srgbClr val="C0504D"/>
              </a:solidFill>
            </a:endParaRPr>
          </a:p>
          <a:p>
            <a:pPr indent="0" lvl="0" marL="0" rtl="0" algn="l">
              <a:lnSpc>
                <a:spcPct val="100000"/>
              </a:lnSpc>
              <a:spcBef>
                <a:spcPts val="1200"/>
              </a:spcBef>
              <a:spcAft>
                <a:spcPts val="0"/>
              </a:spcAft>
              <a:buNone/>
            </a:pPr>
            <a:r>
              <a:rPr lang="en-US" sz="2500">
                <a:solidFill>
                  <a:schemeClr val="dk1"/>
                </a:solidFill>
              </a:rPr>
              <a:t>Operation process chart:</a:t>
            </a:r>
            <a:endParaRPr sz="2500">
              <a:solidFill>
                <a:schemeClr val="dk1"/>
              </a:solidFill>
            </a:endParaRPr>
          </a:p>
          <a:p>
            <a:pPr indent="0" lvl="0" marL="0" rtl="0" algn="l">
              <a:lnSpc>
                <a:spcPct val="115000"/>
              </a:lnSpc>
              <a:spcBef>
                <a:spcPts val="1200"/>
              </a:spcBef>
              <a:spcAft>
                <a:spcPts val="0"/>
              </a:spcAft>
              <a:buNone/>
            </a:pPr>
            <a:r>
              <a:t/>
            </a:r>
            <a:endParaRPr sz="2500">
              <a:solidFill>
                <a:srgbClr val="FF0000"/>
              </a:solidFill>
            </a:endParaRPr>
          </a:p>
          <a:p>
            <a:pPr indent="0" lvl="0" marL="0" rtl="0" algn="l">
              <a:lnSpc>
                <a:spcPct val="115000"/>
              </a:lnSpc>
              <a:spcBef>
                <a:spcPts val="1200"/>
              </a:spcBef>
              <a:spcAft>
                <a:spcPts val="0"/>
              </a:spcAft>
              <a:buNone/>
            </a:pPr>
            <a:r>
              <a:t/>
            </a:r>
            <a:endParaRPr sz="2500">
              <a:solidFill>
                <a:srgbClr val="FF0000"/>
              </a:solidFill>
            </a:endParaRPr>
          </a:p>
          <a:p>
            <a:pPr indent="0" lvl="0" marL="0" rtl="0" algn="l">
              <a:lnSpc>
                <a:spcPct val="115000"/>
              </a:lnSpc>
              <a:spcBef>
                <a:spcPts val="1200"/>
              </a:spcBef>
              <a:spcAft>
                <a:spcPts val="0"/>
              </a:spcAft>
              <a:buNone/>
            </a:pPr>
            <a:r>
              <a:t/>
            </a:r>
            <a:endParaRPr sz="2500">
              <a:solidFill>
                <a:srgbClr val="FF0000"/>
              </a:solidFill>
            </a:endParaRPr>
          </a:p>
          <a:p>
            <a:pPr indent="0" lvl="0" marL="0" rtl="0" algn="l">
              <a:lnSpc>
                <a:spcPct val="115000"/>
              </a:lnSpc>
              <a:spcBef>
                <a:spcPts val="1200"/>
              </a:spcBef>
              <a:spcAft>
                <a:spcPts val="0"/>
              </a:spcAft>
              <a:buNone/>
            </a:pPr>
            <a:r>
              <a:t/>
            </a:r>
            <a:endParaRPr sz="2500">
              <a:solidFill>
                <a:srgbClr val="FF0000"/>
              </a:solidFill>
            </a:endParaRPr>
          </a:p>
          <a:p>
            <a:pPr indent="0" lvl="0" marL="0" rtl="0" algn="l">
              <a:lnSpc>
                <a:spcPct val="115000"/>
              </a:lnSpc>
              <a:spcBef>
                <a:spcPts val="1200"/>
              </a:spcBef>
              <a:spcAft>
                <a:spcPts val="0"/>
              </a:spcAft>
              <a:buNone/>
            </a:pPr>
            <a:r>
              <a:t/>
            </a:r>
            <a:endParaRPr sz="2500">
              <a:solidFill>
                <a:srgbClr val="FF0000"/>
              </a:solidFill>
            </a:endParaRPr>
          </a:p>
          <a:p>
            <a:pPr indent="0" lvl="0" marL="0" rtl="0" algn="l">
              <a:spcBef>
                <a:spcPts val="1200"/>
              </a:spcBef>
              <a:spcAft>
                <a:spcPts val="0"/>
              </a:spcAft>
              <a:buNone/>
            </a:pPr>
            <a:r>
              <a:rPr lang="en-US" sz="2500">
                <a:solidFill>
                  <a:schemeClr val="dk1"/>
                </a:solidFill>
              </a:rPr>
              <a:t>W</a:t>
            </a:r>
            <a:r>
              <a:rPr lang="en-US" sz="2500">
                <a:solidFill>
                  <a:schemeClr val="dk1"/>
                </a:solidFill>
              </a:rPr>
              <a:t>e use Root-Mean-Square Error as loss function to show model’s performance. We achieve almost 81% accuracy by using the ResNet 152 Model, which is including 515 layers, for 10 epochs with 0.0001 learning rate. </a:t>
            </a:r>
            <a:r>
              <a:rPr lang="en-US" sz="2500">
                <a:solidFill>
                  <a:schemeClr val="dk1"/>
                </a:solidFill>
              </a:rPr>
              <a:t>The plot below show the RMSE loss of different neural network architectures.</a:t>
            </a:r>
            <a:endParaRPr sz="2500"/>
          </a:p>
        </p:txBody>
      </p:sp>
      <p:sp>
        <p:nvSpPr>
          <p:cNvPr id="83" name="Google Shape;83;p12"/>
          <p:cNvSpPr txBox="1"/>
          <p:nvPr/>
        </p:nvSpPr>
        <p:spPr>
          <a:xfrm>
            <a:off x="20260150" y="14035150"/>
            <a:ext cx="6882000" cy="2108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0"/>
              </a:spcAft>
              <a:buNone/>
            </a:pPr>
            <a:r>
              <a:rPr lang="en-US" sz="2300">
                <a:latin typeface="Calibri"/>
                <a:ea typeface="Calibri"/>
                <a:cs typeface="Calibri"/>
                <a:sym typeface="Calibri"/>
              </a:rPr>
              <a:t>[1] Galaxy Zoo Data, accessed 6 June 2021, &lt;https://dat</a:t>
            </a:r>
            <a:br>
              <a:rPr lang="en-US" sz="2300">
                <a:latin typeface="Calibri"/>
                <a:ea typeface="Calibri"/>
                <a:cs typeface="Calibri"/>
                <a:sym typeface="Calibri"/>
              </a:rPr>
            </a:br>
            <a:r>
              <a:rPr lang="en-US" sz="2300">
                <a:latin typeface="Calibri"/>
                <a:ea typeface="Calibri"/>
                <a:cs typeface="Calibri"/>
                <a:sym typeface="Calibri"/>
              </a:rPr>
              <a:t>a.galaxyzoo.org/&gt;</a:t>
            </a:r>
            <a:endParaRPr sz="2300">
              <a:latin typeface="Calibri"/>
              <a:ea typeface="Calibri"/>
              <a:cs typeface="Calibri"/>
              <a:sym typeface="Calibri"/>
            </a:endParaRPr>
          </a:p>
          <a:p>
            <a:pPr indent="0" lvl="0" marL="0" rtl="0" algn="just">
              <a:lnSpc>
                <a:spcPct val="100000"/>
              </a:lnSpc>
              <a:spcBef>
                <a:spcPts val="1200"/>
              </a:spcBef>
              <a:spcAft>
                <a:spcPts val="1200"/>
              </a:spcAft>
              <a:buNone/>
            </a:pPr>
            <a:r>
              <a:rPr lang="en-US" sz="2300">
                <a:latin typeface="Calibri"/>
                <a:ea typeface="Calibri"/>
                <a:cs typeface="Calibri"/>
                <a:sym typeface="Calibri"/>
              </a:rPr>
              <a:t>[2] </a:t>
            </a:r>
            <a:r>
              <a:rPr lang="en-US" sz="2300">
                <a:latin typeface="Calibri"/>
                <a:ea typeface="Calibri"/>
                <a:cs typeface="Calibri"/>
                <a:sym typeface="Calibri"/>
              </a:rPr>
              <a:t>Galaxy Zoo - The Galaxy Challenge, accessed 6 June 2021, &lt;https://www.kaggle.com/c/galaxy-zoo-the-galaxy</a:t>
            </a:r>
            <a:br>
              <a:rPr lang="en-US" sz="2300">
                <a:latin typeface="Calibri"/>
                <a:ea typeface="Calibri"/>
                <a:cs typeface="Calibri"/>
                <a:sym typeface="Calibri"/>
              </a:rPr>
            </a:br>
            <a:r>
              <a:rPr lang="en-US" sz="2300">
                <a:latin typeface="Calibri"/>
                <a:ea typeface="Calibri"/>
                <a:cs typeface="Calibri"/>
                <a:sym typeface="Calibri"/>
              </a:rPr>
              <a:t>-challenge/&gt;</a:t>
            </a:r>
            <a:endParaRPr>
              <a:latin typeface="Calibri"/>
              <a:ea typeface="Calibri"/>
              <a:cs typeface="Calibri"/>
              <a:sym typeface="Calibri"/>
            </a:endParaRPr>
          </a:p>
        </p:txBody>
      </p:sp>
      <p:graphicFrame>
        <p:nvGraphicFramePr>
          <p:cNvPr id="84" name="Google Shape;84;p12"/>
          <p:cNvGraphicFramePr/>
          <p:nvPr/>
        </p:nvGraphicFramePr>
        <p:xfrm>
          <a:off x="15269600" y="13082188"/>
          <a:ext cx="3000000" cy="3000000"/>
        </p:xfrm>
        <a:graphic>
          <a:graphicData uri="http://schemas.openxmlformats.org/drawingml/2006/table">
            <a:tbl>
              <a:tblPr>
                <a:noFill/>
                <a:tableStyleId>{98FC97B3-C12B-4905-BB3B-AFDDD5A245E4}</a:tableStyleId>
              </a:tblPr>
              <a:tblGrid>
                <a:gridCol w="1765850"/>
                <a:gridCol w="1252025"/>
                <a:gridCol w="1094350"/>
              </a:tblGrid>
              <a:tr h="693600">
                <a:tc>
                  <a:txBody>
                    <a:bodyPr/>
                    <a:lstStyle/>
                    <a:p>
                      <a:pPr indent="0" lvl="0" marL="0" rtl="0" algn="l">
                        <a:lnSpc>
                          <a:spcPct val="115000"/>
                        </a:lnSpc>
                        <a:spcBef>
                          <a:spcPts val="0"/>
                        </a:spcBef>
                        <a:spcAft>
                          <a:spcPts val="0"/>
                        </a:spcAft>
                        <a:buNone/>
                      </a:pPr>
                      <a:r>
                        <a:rPr b="1" lang="en-US" sz="1800">
                          <a:latin typeface="Calibri"/>
                          <a:ea typeface="Calibri"/>
                          <a:cs typeface="Calibri"/>
                          <a:sym typeface="Calibri"/>
                        </a:rPr>
                        <a:t>Model</a:t>
                      </a:r>
                      <a:endParaRPr b="1"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latin typeface="Calibri"/>
                          <a:ea typeface="Calibri"/>
                          <a:cs typeface="Calibri"/>
                          <a:sym typeface="Calibri"/>
                        </a:rPr>
                        <a:t>Kaggle </a:t>
                      </a:r>
                      <a:br>
                        <a:rPr b="1" lang="en-US" sz="1800">
                          <a:latin typeface="Calibri"/>
                          <a:ea typeface="Calibri"/>
                          <a:cs typeface="Calibri"/>
                          <a:sym typeface="Calibri"/>
                        </a:rPr>
                      </a:br>
                      <a:r>
                        <a:rPr b="1" lang="en-US" sz="1800">
                          <a:latin typeface="Calibri"/>
                          <a:ea typeface="Calibri"/>
                          <a:cs typeface="Calibri"/>
                          <a:sym typeface="Calibri"/>
                        </a:rPr>
                        <a:t>score</a:t>
                      </a:r>
                      <a:endParaRPr b="1"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latin typeface="Calibri"/>
                          <a:ea typeface="Calibri"/>
                          <a:cs typeface="Calibri"/>
                          <a:sym typeface="Calibri"/>
                        </a:rPr>
                        <a:t>Kaggle </a:t>
                      </a:r>
                      <a:endParaRPr b="1" sz="1800">
                        <a:latin typeface="Calibri"/>
                        <a:ea typeface="Calibri"/>
                        <a:cs typeface="Calibri"/>
                        <a:sym typeface="Calibri"/>
                      </a:endParaRPr>
                    </a:p>
                    <a:p>
                      <a:pPr indent="0" lvl="0" marL="0" rtl="0" algn="l">
                        <a:lnSpc>
                          <a:spcPct val="115000"/>
                        </a:lnSpc>
                        <a:spcBef>
                          <a:spcPts val="0"/>
                        </a:spcBef>
                        <a:spcAft>
                          <a:spcPts val="0"/>
                        </a:spcAft>
                        <a:buNone/>
                      </a:pPr>
                      <a:r>
                        <a:rPr b="1" lang="en-US" sz="1800">
                          <a:latin typeface="Calibri"/>
                          <a:ea typeface="Calibri"/>
                          <a:cs typeface="Calibri"/>
                          <a:sym typeface="Calibri"/>
                        </a:rPr>
                        <a:t>ranking</a:t>
                      </a:r>
                      <a:endParaRPr b="1"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600">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Simple CNN</a:t>
                      </a:r>
                      <a:endParaRPr sz="1800">
                        <a:latin typeface="Calibri"/>
                        <a:ea typeface="Calibri"/>
                        <a:cs typeface="Calibri"/>
                        <a:sym typeface="Calibri"/>
                      </a:endParaRPr>
                    </a:p>
                    <a:p>
                      <a:pPr indent="0" lvl="0" marL="0" rtl="0" algn="l">
                        <a:lnSpc>
                          <a:spcPct val="115000"/>
                        </a:lnSpc>
                        <a:spcBef>
                          <a:spcPts val="0"/>
                        </a:spcBef>
                        <a:spcAft>
                          <a:spcPts val="0"/>
                        </a:spcAft>
                        <a:buNone/>
                      </a:pPr>
                      <a:r>
                        <a:rPr lang="en-US" sz="1800">
                          <a:latin typeface="Calibri"/>
                          <a:ea typeface="Calibri"/>
                          <a:cs typeface="Calibri"/>
                          <a:sym typeface="Calibri"/>
                        </a:rPr>
                        <a:t>(epoch10)</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0.11392</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#94</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600">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VGG16</a:t>
                      </a:r>
                      <a:endParaRPr sz="1800">
                        <a:latin typeface="Calibri"/>
                        <a:ea typeface="Calibri"/>
                        <a:cs typeface="Calibri"/>
                        <a:sym typeface="Calibri"/>
                      </a:endParaRPr>
                    </a:p>
                    <a:p>
                      <a:pPr indent="0" lvl="0" marL="0" rtl="0" algn="l">
                        <a:lnSpc>
                          <a:spcPct val="115000"/>
                        </a:lnSpc>
                        <a:spcBef>
                          <a:spcPts val="0"/>
                        </a:spcBef>
                        <a:spcAft>
                          <a:spcPts val="0"/>
                        </a:spcAft>
                        <a:buNone/>
                      </a:pPr>
                      <a:r>
                        <a:rPr lang="en-US" sz="1800">
                          <a:latin typeface="Calibri"/>
                          <a:ea typeface="Calibri"/>
                          <a:cs typeface="Calibri"/>
                          <a:sym typeface="Calibri"/>
                        </a:rPr>
                        <a:t>(epoch5)</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0.09366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#31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600">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ResNet18</a:t>
                      </a:r>
                      <a:endParaRPr sz="1800">
                        <a:latin typeface="Calibri"/>
                        <a:ea typeface="Calibri"/>
                        <a:cs typeface="Calibri"/>
                        <a:sym typeface="Calibri"/>
                      </a:endParaRPr>
                    </a:p>
                    <a:p>
                      <a:pPr indent="0" lvl="0" marL="0" rtl="0" algn="l">
                        <a:lnSpc>
                          <a:spcPct val="115000"/>
                        </a:lnSpc>
                        <a:spcBef>
                          <a:spcPts val="0"/>
                        </a:spcBef>
                        <a:spcAft>
                          <a:spcPts val="0"/>
                        </a:spcAft>
                        <a:buNone/>
                      </a:pPr>
                      <a:r>
                        <a:rPr lang="en-US" sz="1800">
                          <a:latin typeface="Calibri"/>
                          <a:ea typeface="Calibri"/>
                          <a:cs typeface="Calibri"/>
                          <a:sym typeface="Calibri"/>
                        </a:rPr>
                        <a:t>(epoch10)</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0.08989</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#22</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3600">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ResNet152</a:t>
                      </a:r>
                      <a:endParaRPr sz="1800">
                        <a:latin typeface="Calibri"/>
                        <a:ea typeface="Calibri"/>
                        <a:cs typeface="Calibri"/>
                        <a:sym typeface="Calibri"/>
                      </a:endParaRPr>
                    </a:p>
                    <a:p>
                      <a:pPr indent="0" lvl="0" marL="0" rtl="0" algn="l">
                        <a:lnSpc>
                          <a:spcPct val="115000"/>
                        </a:lnSpc>
                        <a:spcBef>
                          <a:spcPts val="0"/>
                        </a:spcBef>
                        <a:spcAft>
                          <a:spcPts val="0"/>
                        </a:spcAft>
                        <a:buNone/>
                      </a:pPr>
                      <a:r>
                        <a:rPr lang="en-US" sz="1800">
                          <a:latin typeface="Calibri"/>
                          <a:ea typeface="Calibri"/>
                          <a:cs typeface="Calibri"/>
                          <a:sym typeface="Calibri"/>
                        </a:rPr>
                        <a:t>(epoch10)</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0.0899</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Calibri"/>
                          <a:ea typeface="Calibri"/>
                          <a:cs typeface="Calibri"/>
                          <a:sym typeface="Calibri"/>
                        </a:rPr>
                        <a:t>#22</a:t>
                      </a:r>
                      <a:endParaRPr sz="18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5" name="Google Shape;85;p12"/>
          <p:cNvSpPr txBox="1"/>
          <p:nvPr/>
        </p:nvSpPr>
        <p:spPr>
          <a:xfrm>
            <a:off x="20287500" y="4446950"/>
            <a:ext cx="6882000" cy="8535000"/>
          </a:xfrm>
          <a:prstGeom prst="rect">
            <a:avLst/>
          </a:prstGeom>
          <a:noFill/>
          <a:ln>
            <a:noFill/>
          </a:ln>
        </p:spPr>
        <p:txBody>
          <a:bodyPr anchorCtr="0" anchor="t" bIns="91425" lIns="91425" spcFirstLastPara="1" rIns="91425" wrap="square" tIns="91425">
            <a:spAutoFit/>
          </a:bodyPr>
          <a:lstStyle/>
          <a:p>
            <a:pPr indent="-387350" lvl="0" marL="457200" rtl="0" algn="just">
              <a:lnSpc>
                <a:spcPct val="115000"/>
              </a:lnSpc>
              <a:spcBef>
                <a:spcPts val="1200"/>
              </a:spcBef>
              <a:spcAft>
                <a:spcPts val="0"/>
              </a:spcAft>
              <a:buClr>
                <a:schemeClr val="dk1"/>
              </a:buClr>
              <a:buSzPts val="2500"/>
              <a:buChar char="●"/>
            </a:pPr>
            <a:r>
              <a:rPr lang="en-US" sz="2500">
                <a:solidFill>
                  <a:schemeClr val="dk1"/>
                </a:solidFill>
              </a:rPr>
              <a:t>We run 10 epoch for our training. In epoch 1, the loss of all models drop </a:t>
            </a:r>
            <a:r>
              <a:rPr lang="en-US" sz="2500">
                <a:solidFill>
                  <a:schemeClr val="dk1"/>
                </a:solidFill>
              </a:rPr>
              <a:t>rapidly. After epoch 2, the CNN model hit a plateau and hardly reduce the loss, while the loss of ResNet18 and ResNet152 model is still decreasing and reach the accuracy of 82.6%.</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Accuracy: If l Prediction-True_Label l&lt; 0.01, defined it as a correct class, then divide the number of correct classes by 37 classes.</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Due to the huge amount of our data, it takes too much time for file input and output using colab pro GPU. Although the training time on GPU is less, the total processed efficiency may not be better than processed in CPU.</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In our training, using ResNet model can train deppeer and have better performance than using CNN model.</a:t>
            </a:r>
            <a:endParaRPr sz="2500">
              <a:solidFill>
                <a:schemeClr val="dk1"/>
              </a:solidFill>
            </a:endParaRPr>
          </a:p>
        </p:txBody>
      </p:sp>
      <p:pic>
        <p:nvPicPr>
          <p:cNvPr id="86" name="Google Shape;86;p12"/>
          <p:cNvPicPr preferRelativeResize="0"/>
          <p:nvPr/>
        </p:nvPicPr>
        <p:blipFill>
          <a:blip r:embed="rId6">
            <a:alphaModFix/>
          </a:blip>
          <a:stretch>
            <a:fillRect/>
          </a:stretch>
        </p:blipFill>
        <p:spPr>
          <a:xfrm>
            <a:off x="9525325" y="13228011"/>
            <a:ext cx="5508475" cy="3738914"/>
          </a:xfrm>
          <a:prstGeom prst="rect">
            <a:avLst/>
          </a:prstGeom>
          <a:noFill/>
          <a:ln>
            <a:noFill/>
          </a:ln>
        </p:spPr>
      </p:pic>
      <p:pic>
        <p:nvPicPr>
          <p:cNvPr id="87" name="Google Shape;87;p12"/>
          <p:cNvPicPr preferRelativeResize="0"/>
          <p:nvPr/>
        </p:nvPicPr>
        <p:blipFill>
          <a:blip r:embed="rId7">
            <a:alphaModFix/>
          </a:blip>
          <a:stretch>
            <a:fillRect/>
          </a:stretch>
        </p:blipFill>
        <p:spPr>
          <a:xfrm>
            <a:off x="12916950" y="7329700"/>
            <a:ext cx="6790273" cy="3235500"/>
          </a:xfrm>
          <a:prstGeom prst="rect">
            <a:avLst/>
          </a:prstGeom>
          <a:noFill/>
          <a:ln>
            <a:noFill/>
          </a:ln>
        </p:spPr>
      </p:pic>
      <p:pic>
        <p:nvPicPr>
          <p:cNvPr id="88" name="Google Shape;88;p12"/>
          <p:cNvPicPr preferRelativeResize="0"/>
          <p:nvPr/>
        </p:nvPicPr>
        <p:blipFill>
          <a:blip r:embed="rId8">
            <a:alphaModFix/>
          </a:blip>
          <a:stretch>
            <a:fillRect/>
          </a:stretch>
        </p:blipFill>
        <p:spPr>
          <a:xfrm>
            <a:off x="1524000" y="8934475"/>
            <a:ext cx="6087525" cy="1887140"/>
          </a:xfrm>
          <a:prstGeom prst="rect">
            <a:avLst/>
          </a:prstGeom>
          <a:noFill/>
          <a:ln>
            <a:noFill/>
          </a:ln>
        </p:spPr>
      </p:pic>
      <p:sp>
        <p:nvSpPr>
          <p:cNvPr id="89" name="Google Shape;89;p12"/>
          <p:cNvSpPr txBox="1"/>
          <p:nvPr/>
        </p:nvSpPr>
        <p:spPr>
          <a:xfrm>
            <a:off x="15269600" y="17113025"/>
            <a:ext cx="307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*Rank #1 score: </a:t>
            </a:r>
            <a:r>
              <a:rPr lang="en-US" sz="1200">
                <a:solidFill>
                  <a:schemeClr val="dk1"/>
                </a:solidFill>
                <a:latin typeface="Calibri"/>
                <a:ea typeface="Calibri"/>
                <a:cs typeface="Calibri"/>
                <a:sym typeface="Calibri"/>
              </a:rPr>
              <a:t>0.07491</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*Total competitors: 326</a:t>
            </a:r>
            <a:endParaRPr sz="1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aphicFrame>
        <p:nvGraphicFramePr>
          <p:cNvPr id="200" name="Google Shape;200;p21"/>
          <p:cNvGraphicFramePr/>
          <p:nvPr/>
        </p:nvGraphicFramePr>
        <p:xfrm>
          <a:off x="16816850" y="6149963"/>
          <a:ext cx="3000000" cy="3000000"/>
        </p:xfrm>
        <a:graphic>
          <a:graphicData uri="http://schemas.openxmlformats.org/drawingml/2006/table">
            <a:tbl>
              <a:tblPr>
                <a:noFill/>
                <a:tableStyleId>{98FC97B3-C12B-4905-BB3B-AFDDD5A245E4}</a:tableStyleId>
              </a:tblPr>
              <a:tblGrid>
                <a:gridCol w="2416300"/>
                <a:gridCol w="1390050"/>
                <a:gridCol w="2739450"/>
                <a:gridCol w="1713200"/>
                <a:gridCol w="1497450"/>
              </a:tblGrid>
              <a:tr h="1982450">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Model</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Layers</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Training time</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Kaggle </a:t>
                      </a:r>
                      <a:br>
                        <a:rPr b="1" lang="en-US" sz="3000">
                          <a:latin typeface="Calibri"/>
                          <a:ea typeface="Calibri"/>
                          <a:cs typeface="Calibri"/>
                          <a:sym typeface="Calibri"/>
                        </a:rPr>
                      </a:br>
                      <a:r>
                        <a:rPr b="1" lang="en-US" sz="3000">
                          <a:latin typeface="Calibri"/>
                          <a:ea typeface="Calibri"/>
                          <a:cs typeface="Calibri"/>
                          <a:sym typeface="Calibri"/>
                        </a:rPr>
                        <a:t>score</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Kaggle </a:t>
                      </a:r>
                      <a:endParaRPr b="1" sz="3000">
                        <a:latin typeface="Calibri"/>
                        <a:ea typeface="Calibri"/>
                        <a:cs typeface="Calibri"/>
                        <a:sym typeface="Calibri"/>
                      </a:endParaRPr>
                    </a:p>
                    <a:p>
                      <a:pPr indent="0" lvl="0" marL="0" rtl="0" algn="l">
                        <a:lnSpc>
                          <a:spcPct val="115000"/>
                        </a:lnSpc>
                        <a:spcBef>
                          <a:spcPts val="0"/>
                        </a:spcBef>
                        <a:spcAft>
                          <a:spcPts val="0"/>
                        </a:spcAft>
                        <a:buNone/>
                      </a:pPr>
                      <a:r>
                        <a:rPr b="1" lang="en-US" sz="3000">
                          <a:latin typeface="Calibri"/>
                          <a:ea typeface="Calibri"/>
                          <a:cs typeface="Calibri"/>
                          <a:sym typeface="Calibri"/>
                        </a:rPr>
                        <a:t>ranking</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Simple CNN</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(epoch10)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11</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6 H 40 Mins</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0.11392</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#94</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VGG16</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(epoch5)</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40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600"/>
                        <a:t>7.5 H*</a:t>
                      </a:r>
                      <a:endParaRPr sz="2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600"/>
                        <a:t>0.09366</a:t>
                      </a:r>
                      <a:endParaRPr sz="2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600"/>
                        <a:t>#31</a:t>
                      </a:r>
                      <a:endParaRPr sz="2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ResNet18</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(epoch10)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69</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16 H 45 Mins</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0.08989</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#22</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ResNet152</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(epoch10)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515</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18 H 15 Mins</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0.0899</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#22</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201" name="Google Shape;201;p21"/>
          <p:cNvGrpSpPr/>
          <p:nvPr/>
        </p:nvGrpSpPr>
        <p:grpSpPr>
          <a:xfrm>
            <a:off x="538" y="0"/>
            <a:ext cx="27430912" cy="3375627"/>
            <a:chOff x="-4027" y="244699"/>
            <a:chExt cx="27817577" cy="3375627"/>
          </a:xfrm>
        </p:grpSpPr>
        <p:pic>
          <p:nvPicPr>
            <p:cNvPr id="202" name="Google Shape;202;p21"/>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203" name="Google Shape;203;p21"/>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204" name="Google Shape;204;p21"/>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MSE Loss &amp; Each Model’s Performance</a:t>
            </a:r>
            <a:endParaRPr b="0" i="0" sz="2100" u="none" cap="none" strike="noStrike">
              <a:solidFill>
                <a:schemeClr val="lt1"/>
              </a:solidFill>
              <a:latin typeface="Arial"/>
              <a:ea typeface="Arial"/>
              <a:cs typeface="Arial"/>
              <a:sym typeface="Arial"/>
            </a:endParaRPr>
          </a:p>
        </p:txBody>
      </p:sp>
      <p:pic>
        <p:nvPicPr>
          <p:cNvPr id="205" name="Google Shape;205;p21"/>
          <p:cNvPicPr preferRelativeResize="0"/>
          <p:nvPr/>
        </p:nvPicPr>
        <p:blipFill>
          <a:blip r:embed="rId4">
            <a:alphaModFix/>
          </a:blip>
          <a:stretch>
            <a:fillRect/>
          </a:stretch>
        </p:blipFill>
        <p:spPr>
          <a:xfrm>
            <a:off x="869225" y="5921375"/>
            <a:ext cx="15277125" cy="10369450"/>
          </a:xfrm>
          <a:prstGeom prst="rect">
            <a:avLst/>
          </a:prstGeom>
          <a:noFill/>
          <a:ln>
            <a:noFill/>
          </a:ln>
        </p:spPr>
      </p:pic>
      <p:sp>
        <p:nvSpPr>
          <p:cNvPr id="206" name="Google Shape;206;p21"/>
          <p:cNvSpPr txBox="1"/>
          <p:nvPr/>
        </p:nvSpPr>
        <p:spPr>
          <a:xfrm>
            <a:off x="16948425" y="4874675"/>
            <a:ext cx="610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*Rank #1 score: </a:t>
            </a:r>
            <a:r>
              <a:rPr lang="en-US" sz="2800">
                <a:solidFill>
                  <a:schemeClr val="dk1"/>
                </a:solidFill>
                <a:latin typeface="Calibri"/>
                <a:ea typeface="Calibri"/>
                <a:cs typeface="Calibri"/>
                <a:sym typeface="Calibri"/>
              </a:rPr>
              <a:t>0.07491</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*Total competitors: 326</a:t>
            </a:r>
            <a:endParaRPr sz="2800">
              <a:solidFill>
                <a:schemeClr val="dk1"/>
              </a:solidFill>
              <a:latin typeface="Calibri"/>
              <a:ea typeface="Calibri"/>
              <a:cs typeface="Calibri"/>
              <a:sym typeface="Calibri"/>
            </a:endParaRPr>
          </a:p>
        </p:txBody>
      </p:sp>
      <p:sp>
        <p:nvSpPr>
          <p:cNvPr id="207" name="Google Shape;207;p21"/>
          <p:cNvSpPr txBox="1"/>
          <p:nvPr/>
        </p:nvSpPr>
        <p:spPr>
          <a:xfrm>
            <a:off x="8123175" y="15444225"/>
            <a:ext cx="2254500" cy="8466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300">
                <a:solidFill>
                  <a:srgbClr val="000000"/>
                </a:solidFill>
                <a:latin typeface="Calibri"/>
                <a:ea typeface="Calibri"/>
                <a:cs typeface="Calibri"/>
                <a:sym typeface="Calibri"/>
              </a:rPr>
              <a:t>Iteration</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22"/>
          <p:cNvGrpSpPr/>
          <p:nvPr/>
        </p:nvGrpSpPr>
        <p:grpSpPr>
          <a:xfrm>
            <a:off x="538" y="0"/>
            <a:ext cx="27430912" cy="3375627"/>
            <a:chOff x="-4027" y="244699"/>
            <a:chExt cx="27817577" cy="3375627"/>
          </a:xfrm>
        </p:grpSpPr>
        <p:pic>
          <p:nvPicPr>
            <p:cNvPr id="213" name="Google Shape;213;p22"/>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214" name="Google Shape;214;p22"/>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215" name="Google Shape;215;p22"/>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Accuracy</a:t>
            </a:r>
            <a:endParaRPr b="0" i="0" sz="2100" u="none" cap="none" strike="noStrike">
              <a:solidFill>
                <a:schemeClr val="lt1"/>
              </a:solidFill>
              <a:latin typeface="Arial"/>
              <a:ea typeface="Arial"/>
              <a:cs typeface="Arial"/>
              <a:sym typeface="Arial"/>
            </a:endParaRPr>
          </a:p>
        </p:txBody>
      </p:sp>
      <p:sp>
        <p:nvSpPr>
          <p:cNvPr id="216" name="Google Shape;216;p22"/>
          <p:cNvSpPr txBox="1"/>
          <p:nvPr/>
        </p:nvSpPr>
        <p:spPr>
          <a:xfrm>
            <a:off x="2350675" y="4525925"/>
            <a:ext cx="22094700" cy="467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500">
                <a:latin typeface="Calibri"/>
                <a:ea typeface="Calibri"/>
                <a:cs typeface="Calibri"/>
                <a:sym typeface="Calibri"/>
              </a:rPr>
              <a:t>How to obtain our accuracy?</a:t>
            </a:r>
            <a:endParaRPr sz="5500">
              <a:latin typeface="Calibri"/>
              <a:ea typeface="Calibri"/>
              <a:cs typeface="Calibri"/>
              <a:sym typeface="Calibri"/>
            </a:endParaRPr>
          </a:p>
          <a:p>
            <a:pPr indent="-539750" lvl="0" marL="1371600" rtl="0" algn="just">
              <a:lnSpc>
                <a:spcPct val="115000"/>
              </a:lnSpc>
              <a:spcBef>
                <a:spcPts val="1200"/>
              </a:spcBef>
              <a:spcAft>
                <a:spcPts val="0"/>
              </a:spcAft>
              <a:buClr>
                <a:schemeClr val="dk1"/>
              </a:buClr>
              <a:buSzPts val="4900"/>
              <a:buFont typeface="Calibri"/>
              <a:buChar char="●"/>
            </a:pPr>
            <a:r>
              <a:rPr lang="en-US" sz="4900">
                <a:solidFill>
                  <a:schemeClr val="dk1"/>
                </a:solidFill>
                <a:latin typeface="Calibri"/>
                <a:ea typeface="Calibri"/>
                <a:cs typeface="Calibri"/>
                <a:sym typeface="Calibri"/>
              </a:rPr>
              <a:t>If l Prediction-True_Label l &lt; 0.01, we define this class as correct. Then, we divide the number of correct classes by 37 classes.</a:t>
            </a:r>
            <a:endParaRPr sz="4900">
              <a:latin typeface="Calibri"/>
              <a:ea typeface="Calibri"/>
              <a:cs typeface="Calibri"/>
              <a:sym typeface="Calibri"/>
            </a:endParaRPr>
          </a:p>
          <a:p>
            <a:pPr indent="0" lvl="0" marL="0" rtl="0" algn="l">
              <a:spcBef>
                <a:spcPts val="1200"/>
              </a:spcBef>
              <a:spcAft>
                <a:spcPts val="0"/>
              </a:spcAft>
              <a:buNone/>
            </a:pPr>
            <a:r>
              <a:rPr lang="en-US" sz="5500">
                <a:latin typeface="Calibri"/>
                <a:ea typeface="Calibri"/>
                <a:cs typeface="Calibri"/>
                <a:sym typeface="Calibri"/>
              </a:rPr>
              <a:t>Different model’s accuracy performance:</a:t>
            </a:r>
            <a:endParaRPr sz="4900">
              <a:latin typeface="Calibri"/>
              <a:ea typeface="Calibri"/>
              <a:cs typeface="Calibri"/>
              <a:sym typeface="Calibri"/>
            </a:endParaRPr>
          </a:p>
          <a:p>
            <a:pPr indent="457200" lvl="0" marL="1371600" rtl="0" algn="l">
              <a:spcBef>
                <a:spcPts val="0"/>
              </a:spcBef>
              <a:spcAft>
                <a:spcPts val="0"/>
              </a:spcAft>
              <a:buNone/>
            </a:pPr>
            <a:r>
              <a:t/>
            </a:r>
            <a:endParaRPr sz="4900">
              <a:latin typeface="Calibri"/>
              <a:ea typeface="Calibri"/>
              <a:cs typeface="Calibri"/>
              <a:sym typeface="Calibri"/>
            </a:endParaRPr>
          </a:p>
        </p:txBody>
      </p:sp>
      <p:graphicFrame>
        <p:nvGraphicFramePr>
          <p:cNvPr id="217" name="Google Shape;217;p22"/>
          <p:cNvGraphicFramePr/>
          <p:nvPr/>
        </p:nvGraphicFramePr>
        <p:xfrm>
          <a:off x="5708550" y="8544488"/>
          <a:ext cx="3000000" cy="3000000"/>
        </p:xfrm>
        <a:graphic>
          <a:graphicData uri="http://schemas.openxmlformats.org/drawingml/2006/table">
            <a:tbl>
              <a:tblPr>
                <a:noFill/>
                <a:tableStyleId>{98FC97B3-C12B-4905-BB3B-AFDDD5A245E4}</a:tableStyleId>
              </a:tblPr>
              <a:tblGrid>
                <a:gridCol w="2416300"/>
                <a:gridCol w="1390050"/>
                <a:gridCol w="2739450"/>
                <a:gridCol w="3739375"/>
              </a:tblGrid>
              <a:tr h="1982450">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Model</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Layers</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Number of Correct Classes</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3000">
                          <a:latin typeface="Calibri"/>
                          <a:ea typeface="Calibri"/>
                          <a:cs typeface="Calibri"/>
                          <a:sym typeface="Calibri"/>
                        </a:rPr>
                        <a:t>Accuracy</a:t>
                      </a:r>
                      <a:endParaRPr b="1" sz="3000">
                        <a:latin typeface="Calibri"/>
                        <a:ea typeface="Calibri"/>
                        <a:cs typeface="Calibri"/>
                        <a:sym typeface="Calibri"/>
                      </a:endParaRPr>
                    </a:p>
                    <a:p>
                      <a:pPr indent="0" lvl="0" marL="0" rtl="0" algn="l">
                        <a:lnSpc>
                          <a:spcPct val="115000"/>
                        </a:lnSpc>
                        <a:spcBef>
                          <a:spcPts val="0"/>
                        </a:spcBef>
                        <a:spcAft>
                          <a:spcPts val="0"/>
                        </a:spcAft>
                        <a:buNone/>
                      </a:pPr>
                      <a:r>
                        <a:rPr b="1" lang="en-US" sz="3000">
                          <a:latin typeface="Calibri"/>
                          <a:ea typeface="Calibri"/>
                          <a:cs typeface="Calibri"/>
                          <a:sym typeface="Calibri"/>
                        </a:rPr>
                        <a:t> (For total 37 Classes)</a:t>
                      </a:r>
                      <a:endParaRPr b="1"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Simple CNN</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(epoch10)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11</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28.87</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78%</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VGG16</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(epoch5)</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40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600"/>
                        <a:t>30.1</a:t>
                      </a:r>
                      <a:endParaRPr sz="2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600"/>
                        <a:t>81.3%</a:t>
                      </a:r>
                      <a:endParaRPr sz="2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82450">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ResNet152</a:t>
                      </a:r>
                      <a:endParaRPr sz="3000">
                        <a:latin typeface="Calibri"/>
                        <a:ea typeface="Calibri"/>
                        <a:cs typeface="Calibri"/>
                        <a:sym typeface="Calibri"/>
                      </a:endParaRPr>
                    </a:p>
                    <a:p>
                      <a:pPr indent="0" lvl="0" marL="0" rtl="0" algn="l">
                        <a:lnSpc>
                          <a:spcPct val="115000"/>
                        </a:lnSpc>
                        <a:spcBef>
                          <a:spcPts val="0"/>
                        </a:spcBef>
                        <a:spcAft>
                          <a:spcPts val="0"/>
                        </a:spcAft>
                        <a:buNone/>
                      </a:pPr>
                      <a:r>
                        <a:rPr lang="en-US" sz="3000">
                          <a:latin typeface="Calibri"/>
                          <a:ea typeface="Calibri"/>
                          <a:cs typeface="Calibri"/>
                          <a:sym typeface="Calibri"/>
                        </a:rPr>
                        <a:t>(epoch10)</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515</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30.57</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Calibri"/>
                          <a:ea typeface="Calibri"/>
                          <a:cs typeface="Calibri"/>
                          <a:sym typeface="Calibri"/>
                        </a:rPr>
                        <a:t>82.6%</a:t>
                      </a:r>
                      <a:endParaRPr sz="30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23"/>
          <p:cNvGrpSpPr/>
          <p:nvPr/>
        </p:nvGrpSpPr>
        <p:grpSpPr>
          <a:xfrm>
            <a:off x="538" y="0"/>
            <a:ext cx="27430912" cy="3375627"/>
            <a:chOff x="-4027" y="244699"/>
            <a:chExt cx="27817577" cy="3375627"/>
          </a:xfrm>
        </p:grpSpPr>
        <p:pic>
          <p:nvPicPr>
            <p:cNvPr id="223" name="Google Shape;223;p23"/>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224" name="Google Shape;224;p23"/>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225" name="Google Shape;225;p23"/>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Other Discussion &amp; Conclusion</a:t>
            </a:r>
            <a:endParaRPr b="0" i="0" sz="2100" u="none" cap="none" strike="noStrike">
              <a:solidFill>
                <a:schemeClr val="lt1"/>
              </a:solidFill>
              <a:latin typeface="Arial"/>
              <a:ea typeface="Arial"/>
              <a:cs typeface="Arial"/>
              <a:sym typeface="Arial"/>
            </a:endParaRPr>
          </a:p>
        </p:txBody>
      </p:sp>
      <p:sp>
        <p:nvSpPr>
          <p:cNvPr id="226" name="Google Shape;226;p23"/>
          <p:cNvSpPr txBox="1"/>
          <p:nvPr/>
        </p:nvSpPr>
        <p:spPr>
          <a:xfrm>
            <a:off x="2350675" y="4525925"/>
            <a:ext cx="24172800" cy="4149900"/>
          </a:xfrm>
          <a:prstGeom prst="rect">
            <a:avLst/>
          </a:prstGeom>
          <a:noFill/>
          <a:ln>
            <a:noFill/>
          </a:ln>
        </p:spPr>
        <p:txBody>
          <a:bodyPr anchorCtr="0" anchor="t" bIns="91425" lIns="91425" spcFirstLastPara="1" rIns="91425" wrap="square" tIns="91425">
            <a:spAutoFit/>
          </a:bodyPr>
          <a:lstStyle/>
          <a:p>
            <a:pPr indent="-520700" lvl="0" marL="457200" rtl="0" algn="just">
              <a:lnSpc>
                <a:spcPct val="115000"/>
              </a:lnSpc>
              <a:spcBef>
                <a:spcPts val="1200"/>
              </a:spcBef>
              <a:spcAft>
                <a:spcPts val="0"/>
              </a:spcAft>
              <a:buClr>
                <a:schemeClr val="dk1"/>
              </a:buClr>
              <a:buSzPts val="4600"/>
              <a:buChar char="●"/>
            </a:pPr>
            <a:r>
              <a:rPr lang="en-US" sz="4600">
                <a:solidFill>
                  <a:schemeClr val="dk1"/>
                </a:solidFill>
              </a:rPr>
              <a:t>Due to the huge amount of our data, it takes too much time for file input and output using colab pro GPU. Although the training time on GPU is less, the total processed efficiency may not be better than processed in CPU.</a:t>
            </a:r>
            <a:endParaRPr sz="4600">
              <a:solidFill>
                <a:schemeClr val="dk1"/>
              </a:solidFill>
            </a:endParaRPr>
          </a:p>
          <a:p>
            <a:pPr indent="-520700" lvl="0" marL="457200" rtl="0" algn="just">
              <a:lnSpc>
                <a:spcPct val="115000"/>
              </a:lnSpc>
              <a:spcBef>
                <a:spcPts val="0"/>
              </a:spcBef>
              <a:spcAft>
                <a:spcPts val="0"/>
              </a:spcAft>
              <a:buClr>
                <a:schemeClr val="dk1"/>
              </a:buClr>
              <a:buSzPts val="4600"/>
              <a:buChar char="●"/>
            </a:pPr>
            <a:r>
              <a:rPr lang="en-US" sz="4600">
                <a:solidFill>
                  <a:schemeClr val="dk1"/>
                </a:solidFill>
              </a:rPr>
              <a:t>In our training, using ResNet model can train deppeer and have better performance than using CNN model.</a:t>
            </a:r>
            <a:endParaRPr sz="4600">
              <a:solidFill>
                <a:schemeClr val="dk1"/>
              </a:solidFill>
            </a:endParaRPr>
          </a:p>
        </p:txBody>
      </p:sp>
      <p:pic>
        <p:nvPicPr>
          <p:cNvPr id="227" name="Google Shape;227;p23"/>
          <p:cNvPicPr preferRelativeResize="0"/>
          <p:nvPr/>
        </p:nvPicPr>
        <p:blipFill>
          <a:blip r:embed="rId4">
            <a:alphaModFix/>
          </a:blip>
          <a:stretch>
            <a:fillRect/>
          </a:stretch>
        </p:blipFill>
        <p:spPr>
          <a:xfrm>
            <a:off x="13360400" y="9429250"/>
            <a:ext cx="14071600" cy="8722625"/>
          </a:xfrm>
          <a:prstGeom prst="rect">
            <a:avLst/>
          </a:prstGeom>
          <a:noFill/>
          <a:ln>
            <a:noFill/>
          </a:ln>
        </p:spPr>
      </p:pic>
      <p:sp>
        <p:nvSpPr>
          <p:cNvPr id="228" name="Google Shape;228;p23"/>
          <p:cNvSpPr/>
          <p:nvPr/>
        </p:nvSpPr>
        <p:spPr>
          <a:xfrm>
            <a:off x="22323375" y="11619600"/>
            <a:ext cx="1059000" cy="9444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24"/>
          <p:cNvGrpSpPr/>
          <p:nvPr/>
        </p:nvGrpSpPr>
        <p:grpSpPr>
          <a:xfrm>
            <a:off x="538" y="0"/>
            <a:ext cx="27430912" cy="3375627"/>
            <a:chOff x="-4027" y="244699"/>
            <a:chExt cx="27817577" cy="3375627"/>
          </a:xfrm>
        </p:grpSpPr>
        <p:pic>
          <p:nvPicPr>
            <p:cNvPr id="234" name="Google Shape;234;p24"/>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235" name="Google Shape;235;p24"/>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pic>
        <p:nvPicPr>
          <p:cNvPr id="236" name="Google Shape;236;p24"/>
          <p:cNvPicPr preferRelativeResize="0"/>
          <p:nvPr/>
        </p:nvPicPr>
        <p:blipFill>
          <a:blip r:embed="rId4">
            <a:alphaModFix/>
          </a:blip>
          <a:stretch>
            <a:fillRect/>
          </a:stretch>
        </p:blipFill>
        <p:spPr>
          <a:xfrm>
            <a:off x="5221738" y="4772624"/>
            <a:ext cx="15688425" cy="11000350"/>
          </a:xfrm>
          <a:prstGeom prst="rect">
            <a:avLst/>
          </a:prstGeom>
          <a:noFill/>
          <a:ln>
            <a:noFill/>
          </a:ln>
        </p:spPr>
      </p:pic>
      <p:sp>
        <p:nvSpPr>
          <p:cNvPr id="237" name="Google Shape;237;p24"/>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AI in Astronomy</a:t>
            </a:r>
            <a:endParaRPr b="0" i="0" sz="2100" u="none" cap="none" strike="noStrike">
              <a:solidFill>
                <a:schemeClr val="lt1"/>
              </a:solidFill>
              <a:latin typeface="Arial"/>
              <a:ea typeface="Arial"/>
              <a:cs typeface="Arial"/>
              <a:sym typeface="Arial"/>
            </a:endParaRPr>
          </a:p>
        </p:txBody>
      </p:sp>
      <p:pic>
        <p:nvPicPr>
          <p:cNvPr id="238" name="Google Shape;238;p24"/>
          <p:cNvPicPr preferRelativeResize="0"/>
          <p:nvPr/>
        </p:nvPicPr>
        <p:blipFill>
          <a:blip r:embed="rId5">
            <a:alphaModFix/>
          </a:blip>
          <a:stretch>
            <a:fillRect/>
          </a:stretch>
        </p:blipFill>
        <p:spPr>
          <a:xfrm>
            <a:off x="13759037" y="16397501"/>
            <a:ext cx="1666875" cy="1790700"/>
          </a:xfrm>
          <a:prstGeom prst="rect">
            <a:avLst/>
          </a:prstGeom>
          <a:noFill/>
          <a:ln>
            <a:noFill/>
          </a:ln>
        </p:spPr>
      </p:pic>
      <p:pic>
        <p:nvPicPr>
          <p:cNvPr id="239" name="Google Shape;239;p24"/>
          <p:cNvPicPr preferRelativeResize="0"/>
          <p:nvPr/>
        </p:nvPicPr>
        <p:blipFill>
          <a:blip r:embed="rId6">
            <a:alphaModFix/>
          </a:blip>
          <a:stretch>
            <a:fillRect/>
          </a:stretch>
        </p:blipFill>
        <p:spPr>
          <a:xfrm>
            <a:off x="25661037" y="16426076"/>
            <a:ext cx="2200275" cy="1733550"/>
          </a:xfrm>
          <a:prstGeom prst="rect">
            <a:avLst/>
          </a:prstGeom>
          <a:noFill/>
          <a:ln>
            <a:noFill/>
          </a:ln>
        </p:spPr>
      </p:pic>
      <p:pic>
        <p:nvPicPr>
          <p:cNvPr id="240" name="Google Shape;240;p24"/>
          <p:cNvPicPr preferRelativeResize="0"/>
          <p:nvPr/>
        </p:nvPicPr>
        <p:blipFill>
          <a:blip r:embed="rId7">
            <a:alphaModFix/>
          </a:blip>
          <a:stretch>
            <a:fillRect/>
          </a:stretch>
        </p:blipFill>
        <p:spPr>
          <a:xfrm>
            <a:off x="22212987" y="16368914"/>
            <a:ext cx="1819275" cy="1847850"/>
          </a:xfrm>
          <a:prstGeom prst="rect">
            <a:avLst/>
          </a:prstGeom>
          <a:noFill/>
          <a:ln>
            <a:noFill/>
          </a:ln>
        </p:spPr>
      </p:pic>
      <p:pic>
        <p:nvPicPr>
          <p:cNvPr id="241" name="Google Shape;241;p24"/>
          <p:cNvPicPr preferRelativeResize="0"/>
          <p:nvPr/>
        </p:nvPicPr>
        <p:blipFill>
          <a:blip r:embed="rId8">
            <a:alphaModFix/>
          </a:blip>
          <a:stretch>
            <a:fillRect/>
          </a:stretch>
        </p:blipFill>
        <p:spPr>
          <a:xfrm>
            <a:off x="16812300" y="16459411"/>
            <a:ext cx="1876425" cy="1743075"/>
          </a:xfrm>
          <a:prstGeom prst="rect">
            <a:avLst/>
          </a:prstGeom>
          <a:noFill/>
          <a:ln>
            <a:noFill/>
          </a:ln>
        </p:spPr>
      </p:pic>
      <p:pic>
        <p:nvPicPr>
          <p:cNvPr id="242" name="Google Shape;242;p24"/>
          <p:cNvPicPr preferRelativeResize="0"/>
          <p:nvPr/>
        </p:nvPicPr>
        <p:blipFill>
          <a:blip r:embed="rId9">
            <a:alphaModFix/>
          </a:blip>
          <a:stretch>
            <a:fillRect/>
          </a:stretch>
        </p:blipFill>
        <p:spPr>
          <a:xfrm>
            <a:off x="11930225" y="16473699"/>
            <a:ext cx="1828800" cy="1714500"/>
          </a:xfrm>
          <a:prstGeom prst="rect">
            <a:avLst/>
          </a:prstGeom>
          <a:noFill/>
          <a:ln>
            <a:noFill/>
          </a:ln>
        </p:spPr>
      </p:pic>
      <p:pic>
        <p:nvPicPr>
          <p:cNvPr id="243" name="Google Shape;243;p24"/>
          <p:cNvPicPr preferRelativeResize="0"/>
          <p:nvPr/>
        </p:nvPicPr>
        <p:blipFill>
          <a:blip r:embed="rId10">
            <a:alphaModFix/>
          </a:blip>
          <a:stretch>
            <a:fillRect/>
          </a:stretch>
        </p:blipFill>
        <p:spPr>
          <a:xfrm>
            <a:off x="24032250" y="16426064"/>
            <a:ext cx="1628775" cy="1733550"/>
          </a:xfrm>
          <a:prstGeom prst="rect">
            <a:avLst/>
          </a:prstGeom>
          <a:noFill/>
          <a:ln>
            <a:noFill/>
          </a:ln>
        </p:spPr>
      </p:pic>
      <p:pic>
        <p:nvPicPr>
          <p:cNvPr id="244" name="Google Shape;244;p24"/>
          <p:cNvPicPr preferRelativeResize="0"/>
          <p:nvPr/>
        </p:nvPicPr>
        <p:blipFill>
          <a:blip r:embed="rId11">
            <a:alphaModFix/>
          </a:blip>
          <a:stretch>
            <a:fillRect/>
          </a:stretch>
        </p:blipFill>
        <p:spPr>
          <a:xfrm>
            <a:off x="18688725" y="16421324"/>
            <a:ext cx="1571625" cy="1819275"/>
          </a:xfrm>
          <a:prstGeom prst="rect">
            <a:avLst/>
          </a:prstGeom>
          <a:noFill/>
          <a:ln>
            <a:noFill/>
          </a:ln>
        </p:spPr>
      </p:pic>
      <p:pic>
        <p:nvPicPr>
          <p:cNvPr id="245" name="Google Shape;245;p24"/>
          <p:cNvPicPr preferRelativeResize="0"/>
          <p:nvPr/>
        </p:nvPicPr>
        <p:blipFill>
          <a:blip r:embed="rId12">
            <a:alphaModFix/>
          </a:blip>
          <a:stretch>
            <a:fillRect/>
          </a:stretch>
        </p:blipFill>
        <p:spPr>
          <a:xfrm>
            <a:off x="15425903" y="16457672"/>
            <a:ext cx="1386396" cy="1670350"/>
          </a:xfrm>
          <a:prstGeom prst="rect">
            <a:avLst/>
          </a:prstGeom>
          <a:noFill/>
          <a:ln>
            <a:noFill/>
          </a:ln>
        </p:spPr>
      </p:pic>
      <p:pic>
        <p:nvPicPr>
          <p:cNvPr id="246" name="Google Shape;246;p24"/>
          <p:cNvPicPr preferRelativeResize="0"/>
          <p:nvPr/>
        </p:nvPicPr>
        <p:blipFill>
          <a:blip r:embed="rId13">
            <a:alphaModFix/>
          </a:blip>
          <a:stretch>
            <a:fillRect/>
          </a:stretch>
        </p:blipFill>
        <p:spPr>
          <a:xfrm>
            <a:off x="20260350" y="16297698"/>
            <a:ext cx="2200275" cy="19902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5"/>
          <p:cNvPicPr preferRelativeResize="0"/>
          <p:nvPr/>
        </p:nvPicPr>
        <p:blipFill>
          <a:blip r:embed="rId3">
            <a:alphaModFix/>
          </a:blip>
          <a:stretch>
            <a:fillRect/>
          </a:stretch>
        </p:blipFill>
        <p:spPr>
          <a:xfrm>
            <a:off x="152400" y="152400"/>
            <a:ext cx="14163527" cy="17983201"/>
          </a:xfrm>
          <a:prstGeom prst="rect">
            <a:avLst/>
          </a:prstGeom>
          <a:noFill/>
          <a:ln>
            <a:noFill/>
          </a:ln>
        </p:spPr>
      </p:pic>
      <p:grpSp>
        <p:nvGrpSpPr>
          <p:cNvPr id="252" name="Google Shape;252;p25"/>
          <p:cNvGrpSpPr/>
          <p:nvPr/>
        </p:nvGrpSpPr>
        <p:grpSpPr>
          <a:xfrm>
            <a:off x="17136763" y="1945903"/>
            <a:ext cx="6616387" cy="3375625"/>
            <a:chOff x="16710113" y="6473153"/>
            <a:chExt cx="6616387" cy="3375625"/>
          </a:xfrm>
        </p:grpSpPr>
        <p:pic>
          <p:nvPicPr>
            <p:cNvPr id="253" name="Google Shape;253;p25"/>
            <p:cNvPicPr preferRelativeResize="0"/>
            <p:nvPr/>
          </p:nvPicPr>
          <p:blipFill rotWithShape="1">
            <a:blip r:embed="rId4">
              <a:alphaModFix/>
            </a:blip>
            <a:srcRect b="946" l="74750" r="7181" t="86053"/>
            <a:stretch/>
          </p:blipFill>
          <p:spPr>
            <a:xfrm rot="10800000">
              <a:off x="16710113" y="6473153"/>
              <a:ext cx="6616387" cy="3375625"/>
            </a:xfrm>
            <a:prstGeom prst="rect">
              <a:avLst/>
            </a:prstGeom>
            <a:noFill/>
            <a:ln>
              <a:noFill/>
            </a:ln>
          </p:spPr>
        </p:pic>
        <p:sp>
          <p:nvSpPr>
            <p:cNvPr id="254" name="Google Shape;254;p25"/>
            <p:cNvSpPr txBox="1"/>
            <p:nvPr/>
          </p:nvSpPr>
          <p:spPr>
            <a:xfrm>
              <a:off x="17650163" y="7568313"/>
              <a:ext cx="52626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500">
                  <a:solidFill>
                    <a:schemeClr val="lt1"/>
                  </a:solidFill>
                  <a:latin typeface="Calibri"/>
                  <a:ea typeface="Calibri"/>
                  <a:cs typeface="Calibri"/>
                  <a:sym typeface="Calibri"/>
                </a:rPr>
                <a:t>Decision Tree</a:t>
              </a:r>
              <a:endParaRPr b="1" sz="6500">
                <a:solidFill>
                  <a:schemeClr val="lt1"/>
                </a:solidFill>
                <a:latin typeface="Calibri"/>
                <a:ea typeface="Calibri"/>
                <a:cs typeface="Calibri"/>
                <a:sym typeface="Calibri"/>
              </a:endParaRPr>
            </a:p>
          </p:txBody>
        </p:sp>
      </p:grpSp>
      <p:sp>
        <p:nvSpPr>
          <p:cNvPr id="255" name="Google Shape;255;p25"/>
          <p:cNvSpPr/>
          <p:nvPr/>
        </p:nvSpPr>
        <p:spPr>
          <a:xfrm>
            <a:off x="80925" y="1945900"/>
            <a:ext cx="3379800" cy="1845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3460725" y="3549725"/>
            <a:ext cx="3379800" cy="1845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6661100" y="7053450"/>
            <a:ext cx="3379800" cy="1845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5"/>
          <p:cNvPicPr preferRelativeResize="0"/>
          <p:nvPr/>
        </p:nvPicPr>
        <p:blipFill>
          <a:blip r:embed="rId5">
            <a:alphaModFix/>
          </a:blip>
          <a:stretch>
            <a:fillRect/>
          </a:stretch>
        </p:blipFill>
        <p:spPr>
          <a:xfrm>
            <a:off x="14315925" y="7053450"/>
            <a:ext cx="12258077" cy="9206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6"/>
          <p:cNvPicPr preferRelativeResize="0"/>
          <p:nvPr/>
        </p:nvPicPr>
        <p:blipFill rotWithShape="1">
          <a:blip r:embed="rId3">
            <a:alphaModFix/>
          </a:blip>
          <a:srcRect b="0" l="7602" r="7830" t="0"/>
          <a:stretch/>
        </p:blipFill>
        <p:spPr>
          <a:xfrm>
            <a:off x="480238" y="10025476"/>
            <a:ext cx="26471524" cy="7825675"/>
          </a:xfrm>
          <a:prstGeom prst="rect">
            <a:avLst/>
          </a:prstGeom>
          <a:noFill/>
          <a:ln>
            <a:noFill/>
          </a:ln>
        </p:spPr>
      </p:pic>
      <p:grpSp>
        <p:nvGrpSpPr>
          <p:cNvPr id="264" name="Google Shape;264;p26"/>
          <p:cNvGrpSpPr/>
          <p:nvPr/>
        </p:nvGrpSpPr>
        <p:grpSpPr>
          <a:xfrm>
            <a:off x="538" y="0"/>
            <a:ext cx="27430912" cy="3375627"/>
            <a:chOff x="-4027" y="244699"/>
            <a:chExt cx="27817577" cy="3375627"/>
          </a:xfrm>
        </p:grpSpPr>
        <p:pic>
          <p:nvPicPr>
            <p:cNvPr id="265" name="Google Shape;265;p26"/>
            <p:cNvPicPr preferRelativeResize="0"/>
            <p:nvPr/>
          </p:nvPicPr>
          <p:blipFill rotWithShape="1">
            <a:blip r:embed="rId4">
              <a:alphaModFix/>
            </a:blip>
            <a:srcRect b="1291" l="-22057" r="20596" t="80968"/>
            <a:stretch/>
          </p:blipFill>
          <p:spPr>
            <a:xfrm rot="10800000">
              <a:off x="-4027" y="244699"/>
              <a:ext cx="27396552" cy="3349301"/>
            </a:xfrm>
            <a:prstGeom prst="rect">
              <a:avLst/>
            </a:prstGeom>
            <a:noFill/>
            <a:ln>
              <a:noFill/>
            </a:ln>
          </p:spPr>
        </p:pic>
        <p:pic>
          <p:nvPicPr>
            <p:cNvPr id="266" name="Google Shape;266;p26"/>
            <p:cNvPicPr preferRelativeResize="0"/>
            <p:nvPr/>
          </p:nvPicPr>
          <p:blipFill rotWithShape="1">
            <a:blip r:embed="rId4">
              <a:alphaModFix/>
            </a:blip>
            <a:srcRect b="946" l="74750" r="7181" t="86053"/>
            <a:stretch/>
          </p:blipFill>
          <p:spPr>
            <a:xfrm rot="10800000">
              <a:off x="21103898" y="244701"/>
              <a:ext cx="6709652" cy="3375625"/>
            </a:xfrm>
            <a:prstGeom prst="rect">
              <a:avLst/>
            </a:prstGeom>
            <a:noFill/>
            <a:ln>
              <a:noFill/>
            </a:ln>
          </p:spPr>
        </p:pic>
      </p:grpSp>
      <p:sp>
        <p:nvSpPr>
          <p:cNvPr id="267" name="Google Shape;267;p26"/>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i="0" lang="en-US" sz="6500" u="none" cap="none" strike="noStrike">
                <a:solidFill>
                  <a:schemeClr val="lt1"/>
                </a:solidFill>
                <a:latin typeface="Calibri"/>
                <a:ea typeface="Calibri"/>
                <a:cs typeface="Calibri"/>
                <a:sym typeface="Calibri"/>
              </a:rPr>
              <a:t>Classif</a:t>
            </a:r>
            <a:r>
              <a:rPr b="1" lang="en-US" sz="6500">
                <a:solidFill>
                  <a:schemeClr val="lt1"/>
                </a:solidFill>
                <a:latin typeface="Calibri"/>
                <a:ea typeface="Calibri"/>
                <a:cs typeface="Calibri"/>
                <a:sym typeface="Calibri"/>
              </a:rPr>
              <a:t>ication’s types &amp; Mean Confidence Level of all Classes</a:t>
            </a:r>
            <a:endParaRPr b="0" i="0" sz="2100" u="none" cap="none" strike="noStrike">
              <a:solidFill>
                <a:schemeClr val="lt1"/>
              </a:solidFill>
              <a:latin typeface="Arial"/>
              <a:ea typeface="Arial"/>
              <a:cs typeface="Arial"/>
              <a:sym typeface="Arial"/>
            </a:endParaRPr>
          </a:p>
        </p:txBody>
      </p:sp>
      <p:pic>
        <p:nvPicPr>
          <p:cNvPr id="268" name="Google Shape;268;p26"/>
          <p:cNvPicPr preferRelativeResize="0"/>
          <p:nvPr/>
        </p:nvPicPr>
        <p:blipFill>
          <a:blip r:embed="rId5">
            <a:alphaModFix/>
          </a:blip>
          <a:stretch>
            <a:fillRect/>
          </a:stretch>
        </p:blipFill>
        <p:spPr>
          <a:xfrm>
            <a:off x="4019225" y="3596550"/>
            <a:ext cx="20025774" cy="620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p:nvPr/>
        </p:nvSpPr>
        <p:spPr>
          <a:xfrm>
            <a:off x="-361050" y="-199800"/>
            <a:ext cx="28154100" cy="186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3"/>
          <p:cNvPicPr preferRelativeResize="0"/>
          <p:nvPr/>
        </p:nvPicPr>
        <p:blipFill>
          <a:blip r:embed="rId3">
            <a:alphaModFix/>
          </a:blip>
          <a:stretch>
            <a:fillRect/>
          </a:stretch>
        </p:blipFill>
        <p:spPr>
          <a:xfrm>
            <a:off x="4572000" y="0"/>
            <a:ext cx="18288000" cy="1828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14"/>
          <p:cNvGrpSpPr/>
          <p:nvPr/>
        </p:nvGrpSpPr>
        <p:grpSpPr>
          <a:xfrm>
            <a:off x="538" y="0"/>
            <a:ext cx="27430912" cy="3375627"/>
            <a:chOff x="-4027" y="244699"/>
            <a:chExt cx="27817577" cy="3375627"/>
          </a:xfrm>
        </p:grpSpPr>
        <p:pic>
          <p:nvPicPr>
            <p:cNvPr id="101" name="Google Shape;101;p14"/>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102" name="Google Shape;102;p14"/>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103" name="Google Shape;103;p14"/>
          <p:cNvSpPr txBox="1"/>
          <p:nvPr/>
        </p:nvSpPr>
        <p:spPr>
          <a:xfrm>
            <a:off x="3228751" y="1026013"/>
            <a:ext cx="22323900" cy="1246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7500">
                <a:solidFill>
                  <a:schemeClr val="lt1"/>
                </a:solidFill>
                <a:latin typeface="Calibri"/>
                <a:ea typeface="Calibri"/>
                <a:cs typeface="Calibri"/>
                <a:sym typeface="Calibri"/>
              </a:rPr>
              <a:t>Classify the morphologies of galaxies in our Universe</a:t>
            </a:r>
            <a:endParaRPr b="1" sz="7500">
              <a:solidFill>
                <a:schemeClr val="lt1"/>
              </a:solidFill>
              <a:latin typeface="Calibri"/>
              <a:ea typeface="Calibri"/>
              <a:cs typeface="Calibri"/>
              <a:sym typeface="Calibri"/>
            </a:endParaRPr>
          </a:p>
        </p:txBody>
      </p:sp>
      <p:sp>
        <p:nvSpPr>
          <p:cNvPr id="104" name="Google Shape;104;p14"/>
          <p:cNvSpPr txBox="1"/>
          <p:nvPr/>
        </p:nvSpPr>
        <p:spPr>
          <a:xfrm>
            <a:off x="2312700" y="4827300"/>
            <a:ext cx="22806600" cy="5356500"/>
          </a:xfrm>
          <a:prstGeom prst="rect">
            <a:avLst/>
          </a:prstGeom>
          <a:noFill/>
          <a:ln>
            <a:noFill/>
          </a:ln>
        </p:spPr>
        <p:txBody>
          <a:bodyPr anchorCtr="0" anchor="t" bIns="91425" lIns="91425" spcFirstLastPara="1" rIns="91425" wrap="square" tIns="91425">
            <a:spAutoFit/>
          </a:bodyPr>
          <a:lstStyle/>
          <a:p>
            <a:pPr indent="-609600" lvl="0" marL="457200" rtl="0" algn="l">
              <a:lnSpc>
                <a:spcPct val="115000"/>
              </a:lnSpc>
              <a:spcBef>
                <a:spcPts val="0"/>
              </a:spcBef>
              <a:spcAft>
                <a:spcPts val="0"/>
              </a:spcAft>
              <a:buSzPts val="6000"/>
              <a:buFont typeface="Calibri"/>
              <a:buChar char="●"/>
            </a:pPr>
            <a:r>
              <a:rPr lang="en-US" sz="6000">
                <a:latin typeface="Calibri"/>
                <a:ea typeface="Calibri"/>
                <a:cs typeface="Calibri"/>
                <a:sym typeface="Calibri"/>
              </a:rPr>
              <a:t>Curiosity!</a:t>
            </a:r>
            <a:endParaRPr sz="6000">
              <a:latin typeface="Calibri"/>
              <a:ea typeface="Calibri"/>
              <a:cs typeface="Calibri"/>
              <a:sym typeface="Calibri"/>
            </a:endParaRPr>
          </a:p>
          <a:p>
            <a:pPr indent="-609600" lvl="3" marL="1828800" rtl="0" algn="l">
              <a:lnSpc>
                <a:spcPct val="115000"/>
              </a:lnSpc>
              <a:spcBef>
                <a:spcPts val="0"/>
              </a:spcBef>
              <a:spcAft>
                <a:spcPts val="0"/>
              </a:spcAft>
              <a:buSzPts val="6000"/>
              <a:buFont typeface="Calibri"/>
              <a:buChar char="●"/>
            </a:pPr>
            <a:r>
              <a:rPr lang="en-US" sz="6000">
                <a:solidFill>
                  <a:schemeClr val="dk1"/>
                </a:solidFill>
                <a:latin typeface="Calibri"/>
                <a:ea typeface="Calibri"/>
                <a:cs typeface="Calibri"/>
                <a:sym typeface="Calibri"/>
              </a:rPr>
              <a:t>Galaxies morphologies classification</a:t>
            </a:r>
            <a:endParaRPr sz="6000">
              <a:latin typeface="Calibri"/>
              <a:ea typeface="Calibri"/>
              <a:cs typeface="Calibri"/>
              <a:sym typeface="Calibri"/>
            </a:endParaRPr>
          </a:p>
          <a:p>
            <a:pPr indent="-609600" lvl="3" marL="1828800" rtl="0" algn="l">
              <a:lnSpc>
                <a:spcPct val="115000"/>
              </a:lnSpc>
              <a:spcBef>
                <a:spcPts val="0"/>
              </a:spcBef>
              <a:spcAft>
                <a:spcPts val="0"/>
              </a:spcAft>
              <a:buSzPts val="6000"/>
              <a:buFont typeface="Calibri"/>
              <a:buChar char="●"/>
            </a:pPr>
            <a:r>
              <a:rPr lang="en-US" sz="6000">
                <a:latin typeface="Calibri"/>
                <a:ea typeface="Calibri"/>
                <a:cs typeface="Calibri"/>
                <a:sym typeface="Calibri"/>
              </a:rPr>
              <a:t>-&gt; How galaxies form and evolved?</a:t>
            </a:r>
            <a:endParaRPr sz="6000">
              <a:latin typeface="Calibri"/>
              <a:ea typeface="Calibri"/>
              <a:cs typeface="Calibri"/>
              <a:sym typeface="Calibri"/>
            </a:endParaRPr>
          </a:p>
          <a:p>
            <a:pPr indent="-609600" lvl="0" marL="457200" rtl="0" algn="l">
              <a:lnSpc>
                <a:spcPct val="115000"/>
              </a:lnSpc>
              <a:spcBef>
                <a:spcPts val="0"/>
              </a:spcBef>
              <a:spcAft>
                <a:spcPts val="0"/>
              </a:spcAft>
              <a:buSzPts val="6000"/>
              <a:buFont typeface="Calibri"/>
              <a:buChar char="●"/>
            </a:pPr>
            <a:r>
              <a:rPr lang="en-US" sz="6000">
                <a:latin typeface="Calibri"/>
                <a:ea typeface="Calibri"/>
                <a:cs typeface="Calibri"/>
                <a:sym typeface="Calibri"/>
              </a:rPr>
              <a:t>Save PhD students!!!</a:t>
            </a:r>
            <a:endParaRPr sz="6000">
              <a:latin typeface="Calibri"/>
              <a:ea typeface="Calibri"/>
              <a:cs typeface="Calibri"/>
              <a:sym typeface="Calibri"/>
            </a:endParaRPr>
          </a:p>
          <a:p>
            <a:pPr indent="-609600" lvl="3" marL="1828800" rtl="0" algn="l">
              <a:lnSpc>
                <a:spcPct val="115000"/>
              </a:lnSpc>
              <a:spcBef>
                <a:spcPts val="0"/>
              </a:spcBef>
              <a:spcAft>
                <a:spcPts val="0"/>
              </a:spcAft>
              <a:buSzPts val="6000"/>
              <a:buFont typeface="Calibri"/>
              <a:buChar char="●"/>
            </a:pPr>
            <a:r>
              <a:rPr lang="en-US" sz="6000">
                <a:latin typeface="Calibri"/>
                <a:ea typeface="Calibri"/>
                <a:cs typeface="Calibri"/>
                <a:sym typeface="Calibri"/>
              </a:rPr>
              <a:t>machining learning:  </a:t>
            </a:r>
            <a:r>
              <a:rPr lang="en-US" sz="6000">
                <a:solidFill>
                  <a:schemeClr val="dk1"/>
                </a:solidFill>
                <a:latin typeface="Calibri"/>
                <a:ea typeface="Calibri"/>
                <a:cs typeface="Calibri"/>
                <a:sym typeface="Calibri"/>
              </a:rPr>
              <a:t>automatically classify galaxies</a:t>
            </a:r>
            <a:endParaRPr sz="6000">
              <a:latin typeface="Calibri"/>
              <a:ea typeface="Calibri"/>
              <a:cs typeface="Calibri"/>
              <a:sym typeface="Calibri"/>
            </a:endParaRPr>
          </a:p>
        </p:txBody>
      </p:sp>
      <p:pic>
        <p:nvPicPr>
          <p:cNvPr id="105" name="Google Shape;105;p14"/>
          <p:cNvPicPr preferRelativeResize="0"/>
          <p:nvPr/>
        </p:nvPicPr>
        <p:blipFill>
          <a:blip r:embed="rId4">
            <a:alphaModFix/>
          </a:blip>
          <a:stretch>
            <a:fillRect/>
          </a:stretch>
        </p:blipFill>
        <p:spPr>
          <a:xfrm>
            <a:off x="8289363" y="10783888"/>
            <a:ext cx="8566701" cy="6696300"/>
          </a:xfrm>
          <a:prstGeom prst="rect">
            <a:avLst/>
          </a:prstGeom>
          <a:noFill/>
          <a:ln>
            <a:noFill/>
          </a:ln>
        </p:spPr>
      </p:pic>
      <p:pic>
        <p:nvPicPr>
          <p:cNvPr id="106" name="Google Shape;106;p14"/>
          <p:cNvPicPr preferRelativeResize="0"/>
          <p:nvPr/>
        </p:nvPicPr>
        <p:blipFill>
          <a:blip r:embed="rId5">
            <a:alphaModFix/>
          </a:blip>
          <a:stretch>
            <a:fillRect/>
          </a:stretch>
        </p:blipFill>
        <p:spPr>
          <a:xfrm>
            <a:off x="1422150" y="10783891"/>
            <a:ext cx="6251628" cy="6696300"/>
          </a:xfrm>
          <a:prstGeom prst="rect">
            <a:avLst/>
          </a:prstGeom>
          <a:noFill/>
          <a:ln>
            <a:noFill/>
          </a:ln>
        </p:spPr>
      </p:pic>
      <p:pic>
        <p:nvPicPr>
          <p:cNvPr id="107" name="Google Shape;107;p14"/>
          <p:cNvPicPr preferRelativeResize="0"/>
          <p:nvPr/>
        </p:nvPicPr>
        <p:blipFill>
          <a:blip r:embed="rId6">
            <a:alphaModFix/>
          </a:blip>
          <a:stretch>
            <a:fillRect/>
          </a:stretch>
        </p:blipFill>
        <p:spPr>
          <a:xfrm>
            <a:off x="17547875" y="10783900"/>
            <a:ext cx="8928399" cy="6696299"/>
          </a:xfrm>
          <a:prstGeom prst="rect">
            <a:avLst/>
          </a:prstGeom>
          <a:noFill/>
          <a:ln>
            <a:noFill/>
          </a:ln>
        </p:spPr>
      </p:pic>
      <p:sp>
        <p:nvSpPr>
          <p:cNvPr id="108" name="Google Shape;108;p14"/>
          <p:cNvSpPr txBox="1"/>
          <p:nvPr/>
        </p:nvSpPr>
        <p:spPr>
          <a:xfrm>
            <a:off x="10091850" y="3569263"/>
            <a:ext cx="7248300" cy="1308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7300">
                <a:latin typeface="Calibri"/>
                <a:ea typeface="Calibri"/>
                <a:cs typeface="Calibri"/>
                <a:sym typeface="Calibri"/>
              </a:rPr>
              <a:t>Motivation</a:t>
            </a:r>
            <a:endParaRPr sz="61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5"/>
          <p:cNvPicPr preferRelativeResize="0"/>
          <p:nvPr/>
        </p:nvPicPr>
        <p:blipFill>
          <a:blip r:embed="rId3">
            <a:alphaModFix/>
          </a:blip>
          <a:stretch>
            <a:fillRect/>
          </a:stretch>
        </p:blipFill>
        <p:spPr>
          <a:xfrm>
            <a:off x="2666654" y="7038525"/>
            <a:ext cx="14789721" cy="10524775"/>
          </a:xfrm>
          <a:prstGeom prst="rect">
            <a:avLst/>
          </a:prstGeom>
          <a:noFill/>
          <a:ln>
            <a:noFill/>
          </a:ln>
        </p:spPr>
      </p:pic>
      <p:grpSp>
        <p:nvGrpSpPr>
          <p:cNvPr id="114" name="Google Shape;114;p15"/>
          <p:cNvGrpSpPr/>
          <p:nvPr/>
        </p:nvGrpSpPr>
        <p:grpSpPr>
          <a:xfrm>
            <a:off x="538" y="0"/>
            <a:ext cx="27430912" cy="3375627"/>
            <a:chOff x="-4027" y="244699"/>
            <a:chExt cx="27817577" cy="3375627"/>
          </a:xfrm>
        </p:grpSpPr>
        <p:pic>
          <p:nvPicPr>
            <p:cNvPr id="115" name="Google Shape;115;p15"/>
            <p:cNvPicPr preferRelativeResize="0"/>
            <p:nvPr/>
          </p:nvPicPr>
          <p:blipFill rotWithShape="1">
            <a:blip r:embed="rId4">
              <a:alphaModFix/>
            </a:blip>
            <a:srcRect b="1291" l="-22057" r="20596" t="80968"/>
            <a:stretch/>
          </p:blipFill>
          <p:spPr>
            <a:xfrm rot="10800000">
              <a:off x="-4027" y="244699"/>
              <a:ext cx="27396552" cy="3349301"/>
            </a:xfrm>
            <a:prstGeom prst="rect">
              <a:avLst/>
            </a:prstGeom>
            <a:noFill/>
            <a:ln>
              <a:noFill/>
            </a:ln>
          </p:spPr>
        </p:pic>
        <p:pic>
          <p:nvPicPr>
            <p:cNvPr id="116" name="Google Shape;116;p15"/>
            <p:cNvPicPr preferRelativeResize="0"/>
            <p:nvPr/>
          </p:nvPicPr>
          <p:blipFill rotWithShape="1">
            <a:blip r:embed="rId4">
              <a:alphaModFix/>
            </a:blip>
            <a:srcRect b="946" l="74750" r="7181" t="86053"/>
            <a:stretch/>
          </p:blipFill>
          <p:spPr>
            <a:xfrm rot="10800000">
              <a:off x="21103898" y="244701"/>
              <a:ext cx="6709652" cy="3375625"/>
            </a:xfrm>
            <a:prstGeom prst="rect">
              <a:avLst/>
            </a:prstGeom>
            <a:noFill/>
            <a:ln>
              <a:noFill/>
            </a:ln>
          </p:spPr>
        </p:pic>
      </p:grpSp>
      <p:sp>
        <p:nvSpPr>
          <p:cNvPr id="117" name="Google Shape;117;p15"/>
          <p:cNvSpPr txBox="1"/>
          <p:nvPr/>
        </p:nvSpPr>
        <p:spPr>
          <a:xfrm>
            <a:off x="2541725" y="902863"/>
            <a:ext cx="21390600" cy="1569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9600">
                <a:solidFill>
                  <a:schemeClr val="lt1"/>
                </a:solidFill>
                <a:latin typeface="Calibri"/>
                <a:ea typeface="Calibri"/>
                <a:cs typeface="Calibri"/>
                <a:sym typeface="Calibri"/>
              </a:rPr>
              <a:t>Data: Galaxy Zoo</a:t>
            </a:r>
            <a:endParaRPr b="0" i="0" sz="9600" u="none" cap="none" strike="noStrike">
              <a:solidFill>
                <a:schemeClr val="lt1"/>
              </a:solidFill>
              <a:latin typeface="Arial"/>
              <a:ea typeface="Arial"/>
              <a:cs typeface="Arial"/>
              <a:sym typeface="Arial"/>
            </a:endParaRPr>
          </a:p>
        </p:txBody>
      </p:sp>
      <p:grpSp>
        <p:nvGrpSpPr>
          <p:cNvPr id="118" name="Google Shape;118;p15"/>
          <p:cNvGrpSpPr/>
          <p:nvPr/>
        </p:nvGrpSpPr>
        <p:grpSpPr>
          <a:xfrm>
            <a:off x="18277216" y="7077349"/>
            <a:ext cx="7054463" cy="10524451"/>
            <a:chOff x="18277125" y="6172864"/>
            <a:chExt cx="7623150" cy="11353237"/>
          </a:xfrm>
        </p:grpSpPr>
        <p:pic>
          <p:nvPicPr>
            <p:cNvPr id="119" name="Google Shape;119;p15"/>
            <p:cNvPicPr preferRelativeResize="0"/>
            <p:nvPr/>
          </p:nvPicPr>
          <p:blipFill>
            <a:blip r:embed="rId5">
              <a:alphaModFix/>
            </a:blip>
            <a:stretch>
              <a:fillRect/>
            </a:stretch>
          </p:blipFill>
          <p:spPr>
            <a:xfrm>
              <a:off x="18277125" y="10020694"/>
              <a:ext cx="3657600" cy="3657600"/>
            </a:xfrm>
            <a:prstGeom prst="rect">
              <a:avLst/>
            </a:prstGeom>
            <a:noFill/>
            <a:ln>
              <a:noFill/>
            </a:ln>
          </p:spPr>
        </p:pic>
        <p:pic>
          <p:nvPicPr>
            <p:cNvPr id="120" name="Google Shape;120;p15"/>
            <p:cNvPicPr preferRelativeResize="0"/>
            <p:nvPr/>
          </p:nvPicPr>
          <p:blipFill>
            <a:blip r:embed="rId6">
              <a:alphaModFix/>
            </a:blip>
            <a:stretch>
              <a:fillRect/>
            </a:stretch>
          </p:blipFill>
          <p:spPr>
            <a:xfrm>
              <a:off x="22218988" y="10020694"/>
              <a:ext cx="3657600" cy="3657600"/>
            </a:xfrm>
            <a:prstGeom prst="rect">
              <a:avLst/>
            </a:prstGeom>
            <a:noFill/>
            <a:ln>
              <a:noFill/>
            </a:ln>
          </p:spPr>
        </p:pic>
        <p:pic>
          <p:nvPicPr>
            <p:cNvPr id="121" name="Google Shape;121;p15"/>
            <p:cNvPicPr preferRelativeResize="0"/>
            <p:nvPr/>
          </p:nvPicPr>
          <p:blipFill>
            <a:blip r:embed="rId7">
              <a:alphaModFix/>
            </a:blip>
            <a:stretch>
              <a:fillRect/>
            </a:stretch>
          </p:blipFill>
          <p:spPr>
            <a:xfrm>
              <a:off x="18277125" y="13868501"/>
              <a:ext cx="3657600" cy="3657600"/>
            </a:xfrm>
            <a:prstGeom prst="rect">
              <a:avLst/>
            </a:prstGeom>
            <a:noFill/>
            <a:ln>
              <a:noFill/>
            </a:ln>
          </p:spPr>
        </p:pic>
        <p:pic>
          <p:nvPicPr>
            <p:cNvPr id="122" name="Google Shape;122;p15"/>
            <p:cNvPicPr preferRelativeResize="0"/>
            <p:nvPr/>
          </p:nvPicPr>
          <p:blipFill>
            <a:blip r:embed="rId8">
              <a:alphaModFix/>
            </a:blip>
            <a:stretch>
              <a:fillRect/>
            </a:stretch>
          </p:blipFill>
          <p:spPr>
            <a:xfrm>
              <a:off x="22242675" y="13868501"/>
              <a:ext cx="3657600" cy="3657600"/>
            </a:xfrm>
            <a:prstGeom prst="rect">
              <a:avLst/>
            </a:prstGeom>
            <a:noFill/>
            <a:ln>
              <a:noFill/>
            </a:ln>
          </p:spPr>
        </p:pic>
        <p:pic>
          <p:nvPicPr>
            <p:cNvPr id="123" name="Google Shape;123;p15"/>
            <p:cNvPicPr preferRelativeResize="0"/>
            <p:nvPr/>
          </p:nvPicPr>
          <p:blipFill>
            <a:blip r:embed="rId9">
              <a:alphaModFix/>
            </a:blip>
            <a:stretch>
              <a:fillRect/>
            </a:stretch>
          </p:blipFill>
          <p:spPr>
            <a:xfrm>
              <a:off x="18277137" y="6172864"/>
              <a:ext cx="3657600" cy="3657600"/>
            </a:xfrm>
            <a:prstGeom prst="rect">
              <a:avLst/>
            </a:prstGeom>
            <a:noFill/>
            <a:ln>
              <a:noFill/>
            </a:ln>
          </p:spPr>
        </p:pic>
        <p:pic>
          <p:nvPicPr>
            <p:cNvPr id="124" name="Google Shape;124;p15"/>
            <p:cNvPicPr preferRelativeResize="0"/>
            <p:nvPr/>
          </p:nvPicPr>
          <p:blipFill>
            <a:blip r:embed="rId10">
              <a:alphaModFix/>
            </a:blip>
            <a:stretch>
              <a:fillRect/>
            </a:stretch>
          </p:blipFill>
          <p:spPr>
            <a:xfrm>
              <a:off x="22230837" y="6172864"/>
              <a:ext cx="3657600" cy="3657600"/>
            </a:xfrm>
            <a:prstGeom prst="rect">
              <a:avLst/>
            </a:prstGeom>
            <a:noFill/>
            <a:ln>
              <a:noFill/>
            </a:ln>
          </p:spPr>
        </p:pic>
      </p:grpSp>
      <p:sp>
        <p:nvSpPr>
          <p:cNvPr id="125" name="Google Shape;125;p15"/>
          <p:cNvSpPr txBox="1"/>
          <p:nvPr/>
        </p:nvSpPr>
        <p:spPr>
          <a:xfrm>
            <a:off x="2666650" y="4045025"/>
            <a:ext cx="19335900" cy="2324100"/>
          </a:xfrm>
          <a:prstGeom prst="rect">
            <a:avLst/>
          </a:prstGeom>
          <a:noFill/>
          <a:ln>
            <a:noFill/>
          </a:ln>
        </p:spPr>
        <p:txBody>
          <a:bodyPr anchorCtr="0" anchor="t" bIns="91425" lIns="91425" spcFirstLastPara="1" rIns="91425" wrap="square" tIns="91425">
            <a:spAutoFit/>
          </a:bodyPr>
          <a:lstStyle/>
          <a:p>
            <a:pPr indent="-609600" lvl="0" marL="457200" rtl="0" algn="l">
              <a:lnSpc>
                <a:spcPct val="115000"/>
              </a:lnSpc>
              <a:spcBef>
                <a:spcPts val="1200"/>
              </a:spcBef>
              <a:spcAft>
                <a:spcPts val="0"/>
              </a:spcAft>
              <a:buClr>
                <a:schemeClr val="dk1"/>
              </a:buClr>
              <a:buSzPts val="6000"/>
              <a:buFont typeface="Calibri"/>
              <a:buChar char="●"/>
            </a:pPr>
            <a:r>
              <a:rPr lang="en-US" sz="6000">
                <a:solidFill>
                  <a:schemeClr val="dk1"/>
                </a:solidFill>
                <a:latin typeface="Calibri"/>
                <a:ea typeface="Calibri"/>
                <a:cs typeface="Calibri"/>
                <a:sym typeface="Calibri"/>
              </a:rPr>
              <a:t>T</a:t>
            </a:r>
            <a:r>
              <a:rPr lang="en-US" sz="6000">
                <a:solidFill>
                  <a:schemeClr val="dk1"/>
                </a:solidFill>
                <a:latin typeface="Calibri"/>
                <a:ea typeface="Calibri"/>
                <a:cs typeface="Calibri"/>
                <a:sym typeface="Calibri"/>
              </a:rPr>
              <a:t>otal number of RGB images (～2GB):</a:t>
            </a:r>
            <a:endParaRPr sz="6000">
              <a:solidFill>
                <a:schemeClr val="dk1"/>
              </a:solidFill>
              <a:latin typeface="Calibri"/>
              <a:ea typeface="Calibri"/>
              <a:cs typeface="Calibri"/>
              <a:sym typeface="Calibri"/>
            </a:endParaRPr>
          </a:p>
          <a:p>
            <a:pPr indent="457200" lvl="0" marL="914400" rtl="0" algn="l">
              <a:lnSpc>
                <a:spcPct val="115000"/>
              </a:lnSpc>
              <a:spcBef>
                <a:spcPts val="1200"/>
              </a:spcBef>
              <a:spcAft>
                <a:spcPts val="1200"/>
              </a:spcAft>
              <a:buNone/>
            </a:pPr>
            <a:r>
              <a:rPr lang="en-US" sz="6000">
                <a:solidFill>
                  <a:schemeClr val="dk1"/>
                </a:solidFill>
                <a:latin typeface="Calibri"/>
                <a:ea typeface="Calibri"/>
                <a:cs typeface="Calibri"/>
                <a:sym typeface="Calibri"/>
              </a:rPr>
              <a:t>～</a:t>
            </a:r>
            <a:r>
              <a:rPr lang="en-US" sz="6000">
                <a:solidFill>
                  <a:schemeClr val="dk1"/>
                </a:solidFill>
                <a:latin typeface="Calibri"/>
                <a:ea typeface="Calibri"/>
                <a:cs typeface="Calibri"/>
                <a:sym typeface="Calibri"/>
              </a:rPr>
              <a:t>60000 (Training data) + 80000 (Test data) </a:t>
            </a:r>
            <a:endParaRPr sz="6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6"/>
          <p:cNvPicPr preferRelativeResize="0"/>
          <p:nvPr/>
        </p:nvPicPr>
        <p:blipFill>
          <a:blip r:embed="rId3">
            <a:alphaModFix/>
          </a:blip>
          <a:stretch>
            <a:fillRect/>
          </a:stretch>
        </p:blipFill>
        <p:spPr>
          <a:xfrm>
            <a:off x="1616050" y="1415225"/>
            <a:ext cx="21668874" cy="16273879"/>
          </a:xfrm>
          <a:prstGeom prst="rect">
            <a:avLst/>
          </a:prstGeom>
          <a:noFill/>
          <a:ln>
            <a:noFill/>
          </a:ln>
        </p:spPr>
      </p:pic>
      <p:grpSp>
        <p:nvGrpSpPr>
          <p:cNvPr id="131" name="Google Shape;131;p16"/>
          <p:cNvGrpSpPr/>
          <p:nvPr/>
        </p:nvGrpSpPr>
        <p:grpSpPr>
          <a:xfrm>
            <a:off x="383449" y="576073"/>
            <a:ext cx="6262876" cy="1875702"/>
            <a:chOff x="16710124" y="7320048"/>
            <a:chExt cx="6262876" cy="1875702"/>
          </a:xfrm>
        </p:grpSpPr>
        <p:pic>
          <p:nvPicPr>
            <p:cNvPr id="132" name="Google Shape;132;p16"/>
            <p:cNvPicPr preferRelativeResize="0"/>
            <p:nvPr/>
          </p:nvPicPr>
          <p:blipFill rotWithShape="1">
            <a:blip r:embed="rId4">
              <a:alphaModFix/>
            </a:blip>
            <a:srcRect b="4207" l="75716" r="7181" t="88568"/>
            <a:stretch/>
          </p:blipFill>
          <p:spPr>
            <a:xfrm rot="10800000">
              <a:off x="16710124" y="7320048"/>
              <a:ext cx="6262876" cy="1875702"/>
            </a:xfrm>
            <a:prstGeom prst="rect">
              <a:avLst/>
            </a:prstGeom>
            <a:noFill/>
            <a:ln>
              <a:noFill/>
            </a:ln>
          </p:spPr>
        </p:pic>
        <p:sp>
          <p:nvSpPr>
            <p:cNvPr id="133" name="Google Shape;133;p16"/>
            <p:cNvSpPr txBox="1"/>
            <p:nvPr/>
          </p:nvSpPr>
          <p:spPr>
            <a:xfrm>
              <a:off x="17387000" y="7797363"/>
              <a:ext cx="52626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500">
                  <a:solidFill>
                    <a:schemeClr val="lt1"/>
                  </a:solidFill>
                  <a:latin typeface="Calibri"/>
                  <a:ea typeface="Calibri"/>
                  <a:cs typeface="Calibri"/>
                  <a:sym typeface="Calibri"/>
                </a:rPr>
                <a:t>Decision Tree</a:t>
              </a:r>
              <a:endParaRPr b="1" sz="6500">
                <a:solidFill>
                  <a:schemeClr val="lt1"/>
                </a:solidFill>
                <a:latin typeface="Calibri"/>
                <a:ea typeface="Calibri"/>
                <a:cs typeface="Calibri"/>
                <a:sym typeface="Calibri"/>
              </a:endParaRPr>
            </a:p>
          </p:txBody>
        </p:sp>
      </p:grpSp>
      <p:pic>
        <p:nvPicPr>
          <p:cNvPr id="134" name="Google Shape;134;p16"/>
          <p:cNvPicPr preferRelativeResize="0"/>
          <p:nvPr/>
        </p:nvPicPr>
        <p:blipFill>
          <a:blip r:embed="rId5">
            <a:alphaModFix/>
          </a:blip>
          <a:stretch>
            <a:fillRect/>
          </a:stretch>
        </p:blipFill>
        <p:spPr>
          <a:xfrm>
            <a:off x="23551779" y="9864401"/>
            <a:ext cx="3384743" cy="3390596"/>
          </a:xfrm>
          <a:prstGeom prst="rect">
            <a:avLst/>
          </a:prstGeom>
          <a:noFill/>
          <a:ln>
            <a:noFill/>
          </a:ln>
        </p:spPr>
      </p:pic>
      <p:pic>
        <p:nvPicPr>
          <p:cNvPr id="135" name="Google Shape;135;p16"/>
          <p:cNvPicPr preferRelativeResize="0"/>
          <p:nvPr/>
        </p:nvPicPr>
        <p:blipFill>
          <a:blip r:embed="rId6">
            <a:alphaModFix/>
          </a:blip>
          <a:stretch>
            <a:fillRect/>
          </a:stretch>
        </p:blipFill>
        <p:spPr>
          <a:xfrm>
            <a:off x="23551778" y="5823563"/>
            <a:ext cx="3384743" cy="3390596"/>
          </a:xfrm>
          <a:prstGeom prst="rect">
            <a:avLst/>
          </a:prstGeom>
          <a:noFill/>
          <a:ln>
            <a:noFill/>
          </a:ln>
        </p:spPr>
      </p:pic>
      <p:pic>
        <p:nvPicPr>
          <p:cNvPr id="136" name="Google Shape;136;p16"/>
          <p:cNvPicPr preferRelativeResize="0"/>
          <p:nvPr/>
        </p:nvPicPr>
        <p:blipFill>
          <a:blip r:embed="rId7">
            <a:alphaModFix/>
          </a:blip>
          <a:stretch>
            <a:fillRect/>
          </a:stretch>
        </p:blipFill>
        <p:spPr>
          <a:xfrm>
            <a:off x="23551786" y="13905255"/>
            <a:ext cx="3384743" cy="3390595"/>
          </a:xfrm>
          <a:prstGeom prst="rect">
            <a:avLst/>
          </a:prstGeom>
          <a:noFill/>
          <a:ln>
            <a:noFill/>
          </a:ln>
        </p:spPr>
      </p:pic>
      <p:pic>
        <p:nvPicPr>
          <p:cNvPr id="137" name="Google Shape;137;p16"/>
          <p:cNvPicPr preferRelativeResize="0"/>
          <p:nvPr/>
        </p:nvPicPr>
        <p:blipFill>
          <a:blip r:embed="rId8">
            <a:alphaModFix/>
          </a:blip>
          <a:stretch>
            <a:fillRect/>
          </a:stretch>
        </p:blipFill>
        <p:spPr>
          <a:xfrm>
            <a:off x="23551781" y="1717849"/>
            <a:ext cx="3384743" cy="33905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7"/>
          <p:cNvPicPr preferRelativeResize="0"/>
          <p:nvPr/>
        </p:nvPicPr>
        <p:blipFill rotWithShape="1">
          <a:blip r:embed="rId3">
            <a:alphaModFix/>
          </a:blip>
          <a:srcRect b="0" l="8813" r="7964" t="0"/>
          <a:stretch/>
        </p:blipFill>
        <p:spPr>
          <a:xfrm>
            <a:off x="964525" y="8913775"/>
            <a:ext cx="25807748" cy="7752875"/>
          </a:xfrm>
          <a:prstGeom prst="rect">
            <a:avLst/>
          </a:prstGeom>
          <a:noFill/>
          <a:ln>
            <a:noFill/>
          </a:ln>
        </p:spPr>
      </p:pic>
      <p:grpSp>
        <p:nvGrpSpPr>
          <p:cNvPr id="143" name="Google Shape;143;p17"/>
          <p:cNvGrpSpPr/>
          <p:nvPr/>
        </p:nvGrpSpPr>
        <p:grpSpPr>
          <a:xfrm>
            <a:off x="538" y="0"/>
            <a:ext cx="27430912" cy="3375627"/>
            <a:chOff x="-4027" y="244699"/>
            <a:chExt cx="27817577" cy="3375627"/>
          </a:xfrm>
        </p:grpSpPr>
        <p:pic>
          <p:nvPicPr>
            <p:cNvPr id="144" name="Google Shape;144;p17"/>
            <p:cNvPicPr preferRelativeResize="0"/>
            <p:nvPr/>
          </p:nvPicPr>
          <p:blipFill rotWithShape="1">
            <a:blip r:embed="rId4">
              <a:alphaModFix/>
            </a:blip>
            <a:srcRect b="1291" l="-22057" r="20596" t="80968"/>
            <a:stretch/>
          </p:blipFill>
          <p:spPr>
            <a:xfrm rot="10800000">
              <a:off x="-4027" y="244699"/>
              <a:ext cx="27396552" cy="3349301"/>
            </a:xfrm>
            <a:prstGeom prst="rect">
              <a:avLst/>
            </a:prstGeom>
            <a:noFill/>
            <a:ln>
              <a:noFill/>
            </a:ln>
          </p:spPr>
        </p:pic>
        <p:pic>
          <p:nvPicPr>
            <p:cNvPr id="145" name="Google Shape;145;p17"/>
            <p:cNvPicPr preferRelativeResize="0"/>
            <p:nvPr/>
          </p:nvPicPr>
          <p:blipFill rotWithShape="1">
            <a:blip r:embed="rId4">
              <a:alphaModFix/>
            </a:blip>
            <a:srcRect b="946" l="74750" r="7181" t="86053"/>
            <a:stretch/>
          </p:blipFill>
          <p:spPr>
            <a:xfrm rot="10800000">
              <a:off x="21103898" y="244701"/>
              <a:ext cx="6709652" cy="3375625"/>
            </a:xfrm>
            <a:prstGeom prst="rect">
              <a:avLst/>
            </a:prstGeom>
            <a:noFill/>
            <a:ln>
              <a:noFill/>
            </a:ln>
          </p:spPr>
        </p:pic>
      </p:grpSp>
      <p:sp>
        <p:nvSpPr>
          <p:cNvPr id="146" name="Google Shape;146;p17"/>
          <p:cNvSpPr txBox="1"/>
          <p:nvPr/>
        </p:nvSpPr>
        <p:spPr>
          <a:xfrm>
            <a:off x="11975825" y="856663"/>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600">
                <a:solidFill>
                  <a:schemeClr val="lt1"/>
                </a:solidFill>
                <a:latin typeface="Calibri"/>
                <a:ea typeface="Calibri"/>
                <a:cs typeface="Calibri"/>
                <a:sym typeface="Calibri"/>
              </a:rPr>
              <a:t>Data</a:t>
            </a:r>
            <a:endParaRPr/>
          </a:p>
        </p:txBody>
      </p:sp>
      <p:sp>
        <p:nvSpPr>
          <p:cNvPr id="147" name="Google Shape;147;p17"/>
          <p:cNvSpPr txBox="1"/>
          <p:nvPr/>
        </p:nvSpPr>
        <p:spPr>
          <a:xfrm>
            <a:off x="2215625" y="4375300"/>
            <a:ext cx="23634600" cy="3386400"/>
          </a:xfrm>
          <a:prstGeom prst="rect">
            <a:avLst/>
          </a:prstGeom>
          <a:noFill/>
          <a:ln>
            <a:noFill/>
          </a:ln>
        </p:spPr>
        <p:txBody>
          <a:bodyPr anchorCtr="0" anchor="t" bIns="91425" lIns="91425" spcFirstLastPara="1" rIns="91425" wrap="square" tIns="91425">
            <a:spAutoFit/>
          </a:bodyPr>
          <a:lstStyle/>
          <a:p>
            <a:pPr indent="-609600" lvl="0" marL="457200" rtl="0" algn="l">
              <a:lnSpc>
                <a:spcPct val="115000"/>
              </a:lnSpc>
              <a:spcBef>
                <a:spcPts val="1200"/>
              </a:spcBef>
              <a:spcAft>
                <a:spcPts val="0"/>
              </a:spcAft>
              <a:buClr>
                <a:schemeClr val="dk1"/>
              </a:buClr>
              <a:buSzPts val="6000"/>
              <a:buFont typeface="Calibri"/>
              <a:buChar char="●"/>
            </a:pPr>
            <a:r>
              <a:rPr lang="en-US" sz="6000">
                <a:solidFill>
                  <a:schemeClr val="dk1"/>
                </a:solidFill>
                <a:latin typeface="Calibri"/>
                <a:ea typeface="Calibri"/>
                <a:cs typeface="Calibri"/>
                <a:sym typeface="Calibri"/>
              </a:rPr>
              <a:t>The galaxies are classified into 37 different categories.</a:t>
            </a:r>
            <a:endParaRPr sz="6000">
              <a:solidFill>
                <a:schemeClr val="dk1"/>
              </a:solidFill>
              <a:latin typeface="Calibri"/>
              <a:ea typeface="Calibri"/>
              <a:cs typeface="Calibri"/>
              <a:sym typeface="Calibri"/>
            </a:endParaRPr>
          </a:p>
          <a:p>
            <a:pPr indent="-609600" lvl="0" marL="457200" rtl="0" algn="l">
              <a:lnSpc>
                <a:spcPct val="115000"/>
              </a:lnSpc>
              <a:spcBef>
                <a:spcPts val="0"/>
              </a:spcBef>
              <a:spcAft>
                <a:spcPts val="0"/>
              </a:spcAft>
              <a:buClr>
                <a:schemeClr val="dk1"/>
              </a:buClr>
              <a:buSzPts val="6000"/>
              <a:buFont typeface="Calibri"/>
              <a:buChar char="●"/>
            </a:pPr>
            <a:r>
              <a:rPr lang="en-US" sz="6000">
                <a:solidFill>
                  <a:schemeClr val="dk1"/>
                </a:solidFill>
                <a:latin typeface="Calibri"/>
                <a:ea typeface="Calibri"/>
                <a:cs typeface="Calibri"/>
                <a:sym typeface="Calibri"/>
              </a:rPr>
              <a:t>The values of labels in each class: </a:t>
            </a:r>
            <a:endParaRPr sz="6000">
              <a:solidFill>
                <a:schemeClr val="dk1"/>
              </a:solidFill>
              <a:latin typeface="Calibri"/>
              <a:ea typeface="Calibri"/>
              <a:cs typeface="Calibri"/>
              <a:sym typeface="Calibri"/>
            </a:endParaRPr>
          </a:p>
          <a:p>
            <a:pPr indent="457200" lvl="0" marL="914400" rtl="0" algn="l">
              <a:lnSpc>
                <a:spcPct val="115000"/>
              </a:lnSpc>
              <a:spcBef>
                <a:spcPts val="1200"/>
              </a:spcBef>
              <a:spcAft>
                <a:spcPts val="1200"/>
              </a:spcAft>
              <a:buNone/>
            </a:pPr>
            <a:r>
              <a:rPr lang="en-US" sz="6000">
                <a:solidFill>
                  <a:schemeClr val="dk1"/>
                </a:solidFill>
                <a:latin typeface="Calibri"/>
                <a:ea typeface="Calibri"/>
                <a:cs typeface="Calibri"/>
                <a:sym typeface="Calibri"/>
              </a:rPr>
              <a:t>probability from human classification.</a:t>
            </a:r>
            <a:endParaRPr sz="6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pSp>
        <p:nvGrpSpPr>
          <p:cNvPr id="152" name="Google Shape;152;p18"/>
          <p:cNvGrpSpPr/>
          <p:nvPr/>
        </p:nvGrpSpPr>
        <p:grpSpPr>
          <a:xfrm>
            <a:off x="538" y="0"/>
            <a:ext cx="27430912" cy="3375627"/>
            <a:chOff x="-4027" y="244699"/>
            <a:chExt cx="27817577" cy="3375627"/>
          </a:xfrm>
        </p:grpSpPr>
        <p:pic>
          <p:nvPicPr>
            <p:cNvPr id="153" name="Google Shape;153;p18"/>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154" name="Google Shape;154;p18"/>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155" name="Google Shape;155;p18"/>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Data Pre-processing</a:t>
            </a:r>
            <a:endParaRPr b="0" i="0" sz="2100" u="none" cap="none" strike="noStrike">
              <a:solidFill>
                <a:schemeClr val="lt1"/>
              </a:solidFill>
              <a:latin typeface="Arial"/>
              <a:ea typeface="Arial"/>
              <a:cs typeface="Arial"/>
              <a:sym typeface="Arial"/>
            </a:endParaRPr>
          </a:p>
        </p:txBody>
      </p:sp>
      <p:pic>
        <p:nvPicPr>
          <p:cNvPr id="156" name="Google Shape;156;p18"/>
          <p:cNvPicPr preferRelativeResize="0"/>
          <p:nvPr/>
        </p:nvPicPr>
        <p:blipFill>
          <a:blip r:embed="rId4">
            <a:alphaModFix/>
          </a:blip>
          <a:stretch>
            <a:fillRect/>
          </a:stretch>
        </p:blipFill>
        <p:spPr>
          <a:xfrm>
            <a:off x="2950300" y="7498299"/>
            <a:ext cx="21531401" cy="10462976"/>
          </a:xfrm>
          <a:prstGeom prst="rect">
            <a:avLst/>
          </a:prstGeom>
          <a:noFill/>
          <a:ln>
            <a:noFill/>
          </a:ln>
        </p:spPr>
      </p:pic>
      <p:sp>
        <p:nvSpPr>
          <p:cNvPr id="157" name="Google Shape;157;p18"/>
          <p:cNvSpPr txBox="1"/>
          <p:nvPr/>
        </p:nvSpPr>
        <p:spPr>
          <a:xfrm>
            <a:off x="1605150" y="4027375"/>
            <a:ext cx="15156600" cy="3263100"/>
          </a:xfrm>
          <a:prstGeom prst="rect">
            <a:avLst/>
          </a:prstGeom>
          <a:noFill/>
          <a:ln>
            <a:noFill/>
          </a:ln>
        </p:spPr>
        <p:txBody>
          <a:bodyPr anchorCtr="0" anchor="t" bIns="91425" lIns="91425" spcFirstLastPara="1" rIns="91425" wrap="square" tIns="91425">
            <a:spAutoFit/>
          </a:bodyPr>
          <a:lstStyle/>
          <a:p>
            <a:pPr indent="-546100" lvl="0" marL="457200" rtl="0" algn="l">
              <a:spcBef>
                <a:spcPts val="0"/>
              </a:spcBef>
              <a:spcAft>
                <a:spcPts val="0"/>
              </a:spcAft>
              <a:buSzPts val="5000"/>
              <a:buFont typeface="Calibri"/>
              <a:buChar char="●"/>
            </a:pPr>
            <a:r>
              <a:rPr lang="en-US" sz="5000">
                <a:solidFill>
                  <a:schemeClr val="dk1"/>
                </a:solidFill>
                <a:latin typeface="Calibri"/>
                <a:ea typeface="Calibri"/>
                <a:cs typeface="Calibri"/>
                <a:sym typeface="Calibri"/>
              </a:rPr>
              <a:t>Reduce </a:t>
            </a:r>
            <a:r>
              <a:rPr lang="en-US" sz="5000">
                <a:latin typeface="Calibri"/>
                <a:ea typeface="Calibri"/>
                <a:cs typeface="Calibri"/>
                <a:sym typeface="Calibri"/>
              </a:rPr>
              <a:t>i</a:t>
            </a:r>
            <a:r>
              <a:rPr lang="en-US" sz="5000">
                <a:latin typeface="Calibri"/>
                <a:ea typeface="Calibri"/>
                <a:cs typeface="Calibri"/>
                <a:sym typeface="Calibri"/>
              </a:rPr>
              <a:t>mage size from 14KB</a:t>
            </a:r>
            <a:r>
              <a:rPr lang="en-US" sz="4400">
                <a:latin typeface="Calibri"/>
                <a:ea typeface="Calibri"/>
                <a:cs typeface="Calibri"/>
                <a:sym typeface="Calibri"/>
              </a:rPr>
              <a:t>(424x424)</a:t>
            </a:r>
            <a:r>
              <a:rPr lang="en-US" sz="5000">
                <a:latin typeface="Calibri"/>
                <a:ea typeface="Calibri"/>
                <a:cs typeface="Calibri"/>
                <a:sym typeface="Calibri"/>
              </a:rPr>
              <a:t> to 2KB</a:t>
            </a:r>
            <a:r>
              <a:rPr lang="en-US" sz="4400">
                <a:latin typeface="Calibri"/>
                <a:ea typeface="Calibri"/>
                <a:cs typeface="Calibri"/>
                <a:sym typeface="Calibri"/>
              </a:rPr>
              <a:t>(64x64)</a:t>
            </a:r>
            <a:endParaRPr sz="4400">
              <a:latin typeface="Calibri"/>
              <a:ea typeface="Calibri"/>
              <a:cs typeface="Calibri"/>
              <a:sym typeface="Calibri"/>
            </a:endParaRPr>
          </a:p>
          <a:p>
            <a:pPr indent="-546100" lvl="0" marL="457200" rtl="0" algn="l">
              <a:spcBef>
                <a:spcPts val="0"/>
              </a:spcBef>
              <a:spcAft>
                <a:spcPts val="0"/>
              </a:spcAft>
              <a:buSzPts val="5000"/>
              <a:buFont typeface="Calibri"/>
              <a:buChar char="●"/>
            </a:pPr>
            <a:r>
              <a:rPr lang="en-US" sz="5000">
                <a:latin typeface="Calibri"/>
                <a:ea typeface="Calibri"/>
                <a:cs typeface="Calibri"/>
                <a:sym typeface="Calibri"/>
              </a:rPr>
              <a:t>Reduce noise</a:t>
            </a:r>
            <a:endParaRPr sz="5000">
              <a:latin typeface="Calibri"/>
              <a:ea typeface="Calibri"/>
              <a:cs typeface="Calibri"/>
              <a:sym typeface="Calibri"/>
            </a:endParaRPr>
          </a:p>
          <a:p>
            <a:pPr indent="-546100" lvl="0" marL="457200" rtl="0" algn="l">
              <a:spcBef>
                <a:spcPts val="0"/>
              </a:spcBef>
              <a:spcAft>
                <a:spcPts val="0"/>
              </a:spcAft>
              <a:buSzPts val="5000"/>
              <a:buFont typeface="Calibri"/>
              <a:buChar char="●"/>
            </a:pPr>
            <a:r>
              <a:rPr lang="en-US" sz="5000">
                <a:latin typeface="Calibri"/>
                <a:ea typeface="Calibri"/>
                <a:cs typeface="Calibri"/>
                <a:sym typeface="Calibri"/>
              </a:rPr>
              <a:t>Focus on target</a:t>
            </a:r>
            <a:endParaRPr sz="5000">
              <a:latin typeface="Calibri"/>
              <a:ea typeface="Calibri"/>
              <a:cs typeface="Calibri"/>
              <a:sym typeface="Calibri"/>
            </a:endParaRPr>
          </a:p>
          <a:p>
            <a:pPr indent="-546100" lvl="0" marL="457200" rtl="0" algn="l">
              <a:spcBef>
                <a:spcPts val="0"/>
              </a:spcBef>
              <a:spcAft>
                <a:spcPts val="0"/>
              </a:spcAft>
              <a:buSzPts val="5000"/>
              <a:buFont typeface="Calibri"/>
              <a:buChar char="●"/>
            </a:pPr>
            <a:r>
              <a:rPr lang="en-US" sz="5000">
                <a:latin typeface="Calibri"/>
                <a:ea typeface="Calibri"/>
                <a:cs typeface="Calibri"/>
                <a:sym typeface="Calibri"/>
              </a:rPr>
              <a:t>Adjust data size for CNN(64x64)</a:t>
            </a:r>
            <a:endParaRPr sz="5000">
              <a:latin typeface="Calibri"/>
              <a:ea typeface="Calibri"/>
              <a:cs typeface="Calibri"/>
              <a:sym typeface="Calibri"/>
            </a:endParaRPr>
          </a:p>
        </p:txBody>
      </p:sp>
      <p:sp>
        <p:nvSpPr>
          <p:cNvPr id="158" name="Google Shape;158;p18"/>
          <p:cNvSpPr txBox="1"/>
          <p:nvPr/>
        </p:nvSpPr>
        <p:spPr>
          <a:xfrm>
            <a:off x="5635800" y="12406525"/>
            <a:ext cx="154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latin typeface="Calibri"/>
                <a:ea typeface="Calibri"/>
                <a:cs typeface="Calibri"/>
                <a:sym typeface="Calibri"/>
              </a:rPr>
              <a:t>Target</a:t>
            </a:r>
            <a:endParaRPr b="1" sz="3000">
              <a:solidFill>
                <a:srgbClr val="FF0000"/>
              </a:solidFill>
              <a:latin typeface="Calibri"/>
              <a:ea typeface="Calibri"/>
              <a:cs typeface="Calibri"/>
              <a:sym typeface="Calibri"/>
            </a:endParaRPr>
          </a:p>
        </p:txBody>
      </p:sp>
      <p:sp>
        <p:nvSpPr>
          <p:cNvPr id="159" name="Google Shape;159;p18"/>
          <p:cNvSpPr txBox="1"/>
          <p:nvPr/>
        </p:nvSpPr>
        <p:spPr>
          <a:xfrm>
            <a:off x="9867975" y="11258550"/>
            <a:ext cx="107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latin typeface="Calibri"/>
                <a:ea typeface="Calibri"/>
                <a:cs typeface="Calibri"/>
                <a:sym typeface="Calibri"/>
              </a:rPr>
              <a:t>Noise</a:t>
            </a:r>
            <a:endParaRPr b="1" sz="3000">
              <a:solidFill>
                <a:srgbClr val="FF0000"/>
              </a:solidFill>
              <a:latin typeface="Calibri"/>
              <a:ea typeface="Calibri"/>
              <a:cs typeface="Calibri"/>
              <a:sym typeface="Calibri"/>
            </a:endParaRPr>
          </a:p>
        </p:txBody>
      </p:sp>
      <p:cxnSp>
        <p:nvCxnSpPr>
          <p:cNvPr id="160" name="Google Shape;160;p18"/>
          <p:cNvCxnSpPr>
            <a:endCxn id="159" idx="1"/>
          </p:cNvCxnSpPr>
          <p:nvPr/>
        </p:nvCxnSpPr>
        <p:spPr>
          <a:xfrm flipH="1" rot="10800000">
            <a:off x="8086575" y="11581800"/>
            <a:ext cx="1781400" cy="163200"/>
          </a:xfrm>
          <a:prstGeom prst="straightConnector1">
            <a:avLst/>
          </a:prstGeom>
          <a:noFill/>
          <a:ln cap="flat" cmpd="sng" w="19050">
            <a:solidFill>
              <a:srgbClr val="FF9900"/>
            </a:solidFill>
            <a:prstDash val="dash"/>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p19"/>
          <p:cNvGrpSpPr/>
          <p:nvPr/>
        </p:nvGrpSpPr>
        <p:grpSpPr>
          <a:xfrm>
            <a:off x="538" y="0"/>
            <a:ext cx="27430912" cy="3375627"/>
            <a:chOff x="-4027" y="244699"/>
            <a:chExt cx="27817577" cy="3375627"/>
          </a:xfrm>
        </p:grpSpPr>
        <p:pic>
          <p:nvPicPr>
            <p:cNvPr id="166" name="Google Shape;166;p19"/>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167" name="Google Shape;167;p19"/>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168" name="Google Shape;168;p19"/>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Operation Process Chart</a:t>
            </a:r>
            <a:endParaRPr b="0" i="0" sz="2100" u="none" cap="none" strike="noStrike">
              <a:solidFill>
                <a:schemeClr val="lt1"/>
              </a:solidFill>
              <a:latin typeface="Arial"/>
              <a:ea typeface="Arial"/>
              <a:cs typeface="Arial"/>
              <a:sym typeface="Arial"/>
            </a:endParaRPr>
          </a:p>
        </p:txBody>
      </p:sp>
      <p:pic>
        <p:nvPicPr>
          <p:cNvPr id="169" name="Google Shape;169;p19"/>
          <p:cNvPicPr preferRelativeResize="0"/>
          <p:nvPr/>
        </p:nvPicPr>
        <p:blipFill>
          <a:blip r:embed="rId4">
            <a:alphaModFix/>
          </a:blip>
          <a:stretch>
            <a:fillRect/>
          </a:stretch>
        </p:blipFill>
        <p:spPr>
          <a:xfrm>
            <a:off x="554999" y="4114800"/>
            <a:ext cx="22818124" cy="12410175"/>
          </a:xfrm>
          <a:prstGeom prst="rect">
            <a:avLst/>
          </a:prstGeom>
          <a:noFill/>
          <a:ln>
            <a:noFill/>
          </a:ln>
        </p:spPr>
      </p:pic>
      <p:graphicFrame>
        <p:nvGraphicFramePr>
          <p:cNvPr id="170" name="Google Shape;170;p19"/>
          <p:cNvGraphicFramePr/>
          <p:nvPr/>
        </p:nvGraphicFramePr>
        <p:xfrm>
          <a:off x="22925775" y="13559500"/>
          <a:ext cx="3000000" cy="3000000"/>
        </p:xfrm>
        <a:graphic>
          <a:graphicData uri="http://schemas.openxmlformats.org/drawingml/2006/table">
            <a:tbl>
              <a:tblPr>
                <a:noFill/>
                <a:tableStyleId>{ADDC993D-503F-408A-9524-746B0C022F13}</a:tableStyleId>
              </a:tblPr>
              <a:tblGrid>
                <a:gridCol w="2678850"/>
                <a:gridCol w="1257900"/>
              </a:tblGrid>
              <a:tr h="812550">
                <a:tc>
                  <a:txBody>
                    <a:bodyPr/>
                    <a:lstStyle/>
                    <a:p>
                      <a:pPr indent="0" lvl="0" marL="0" rtl="0" algn="l">
                        <a:spcBef>
                          <a:spcPts val="0"/>
                        </a:spcBef>
                        <a:spcAft>
                          <a:spcPts val="0"/>
                        </a:spcAft>
                        <a:buNone/>
                      </a:pPr>
                      <a:r>
                        <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3000"/>
                        <a:t>layers</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12550">
                <a:tc>
                  <a:txBody>
                    <a:bodyPr/>
                    <a:lstStyle/>
                    <a:p>
                      <a:pPr indent="0" lvl="0" marL="0" rtl="0" algn="l">
                        <a:spcBef>
                          <a:spcPts val="0"/>
                        </a:spcBef>
                        <a:spcAft>
                          <a:spcPts val="0"/>
                        </a:spcAft>
                        <a:buNone/>
                      </a:pPr>
                      <a:r>
                        <a:rPr lang="en-US" sz="3000"/>
                        <a:t>Simple CNN</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3000"/>
                        <a:t>11</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12550">
                <a:tc>
                  <a:txBody>
                    <a:bodyPr/>
                    <a:lstStyle/>
                    <a:p>
                      <a:pPr indent="0" lvl="0" marL="0" rtl="0" algn="l">
                        <a:spcBef>
                          <a:spcPts val="0"/>
                        </a:spcBef>
                        <a:spcAft>
                          <a:spcPts val="0"/>
                        </a:spcAft>
                        <a:buNone/>
                      </a:pPr>
                      <a:r>
                        <a:rPr lang="en-US" sz="3000"/>
                        <a:t>VGG16</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3000"/>
                        <a:t>40</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12550">
                <a:tc>
                  <a:txBody>
                    <a:bodyPr/>
                    <a:lstStyle/>
                    <a:p>
                      <a:pPr indent="0" lvl="0" marL="0" rtl="0" algn="l">
                        <a:spcBef>
                          <a:spcPts val="0"/>
                        </a:spcBef>
                        <a:spcAft>
                          <a:spcPts val="0"/>
                        </a:spcAft>
                        <a:buNone/>
                      </a:pPr>
                      <a:r>
                        <a:rPr lang="en-US" sz="3000"/>
                        <a:t>ResNet18</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3000"/>
                        <a:t>69</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12550">
                <a:tc>
                  <a:txBody>
                    <a:bodyPr/>
                    <a:lstStyle/>
                    <a:p>
                      <a:pPr indent="0" lvl="0" marL="0" rtl="0" algn="l">
                        <a:spcBef>
                          <a:spcPts val="0"/>
                        </a:spcBef>
                        <a:spcAft>
                          <a:spcPts val="0"/>
                        </a:spcAft>
                        <a:buNone/>
                      </a:pPr>
                      <a:r>
                        <a:rPr lang="en-US" sz="3000"/>
                        <a:t>ResNet152</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3000"/>
                        <a:t>515</a:t>
                      </a:r>
                      <a:endParaRPr sz="3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20"/>
          <p:cNvGrpSpPr/>
          <p:nvPr/>
        </p:nvGrpSpPr>
        <p:grpSpPr>
          <a:xfrm>
            <a:off x="538" y="0"/>
            <a:ext cx="27430912" cy="3375627"/>
            <a:chOff x="-4027" y="244699"/>
            <a:chExt cx="27817577" cy="3375627"/>
          </a:xfrm>
        </p:grpSpPr>
        <p:pic>
          <p:nvPicPr>
            <p:cNvPr id="176" name="Google Shape;176;p20"/>
            <p:cNvPicPr preferRelativeResize="0"/>
            <p:nvPr/>
          </p:nvPicPr>
          <p:blipFill rotWithShape="1">
            <a:blip r:embed="rId3">
              <a:alphaModFix/>
            </a:blip>
            <a:srcRect b="1291" l="-22057" r="20596" t="80968"/>
            <a:stretch/>
          </p:blipFill>
          <p:spPr>
            <a:xfrm rot="10800000">
              <a:off x="-4027" y="244699"/>
              <a:ext cx="27396552" cy="3349301"/>
            </a:xfrm>
            <a:prstGeom prst="rect">
              <a:avLst/>
            </a:prstGeom>
            <a:noFill/>
            <a:ln>
              <a:noFill/>
            </a:ln>
          </p:spPr>
        </p:pic>
        <p:pic>
          <p:nvPicPr>
            <p:cNvPr id="177" name="Google Shape;177;p20"/>
            <p:cNvPicPr preferRelativeResize="0"/>
            <p:nvPr/>
          </p:nvPicPr>
          <p:blipFill rotWithShape="1">
            <a:blip r:embed="rId3">
              <a:alphaModFix/>
            </a:blip>
            <a:srcRect b="946" l="74750" r="7181" t="86053"/>
            <a:stretch/>
          </p:blipFill>
          <p:spPr>
            <a:xfrm rot="10800000">
              <a:off x="21103898" y="244701"/>
              <a:ext cx="6709652" cy="3375625"/>
            </a:xfrm>
            <a:prstGeom prst="rect">
              <a:avLst/>
            </a:prstGeom>
            <a:noFill/>
            <a:ln>
              <a:noFill/>
            </a:ln>
          </p:spPr>
        </p:pic>
      </p:grpSp>
      <p:sp>
        <p:nvSpPr>
          <p:cNvPr id="178" name="Google Shape;178;p20"/>
          <p:cNvSpPr txBox="1"/>
          <p:nvPr/>
        </p:nvSpPr>
        <p:spPr>
          <a:xfrm>
            <a:off x="2239075" y="882375"/>
            <a:ext cx="21390600" cy="109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2CC"/>
              </a:buClr>
              <a:buSzPts val="5800"/>
              <a:buFont typeface="Calibri"/>
              <a:buNone/>
            </a:pPr>
            <a:r>
              <a:rPr b="1" lang="en-US" sz="6500">
                <a:solidFill>
                  <a:schemeClr val="lt1"/>
                </a:solidFill>
                <a:latin typeface="Calibri"/>
                <a:ea typeface="Calibri"/>
                <a:cs typeface="Calibri"/>
                <a:sym typeface="Calibri"/>
              </a:rPr>
              <a:t>Loss function</a:t>
            </a:r>
            <a:endParaRPr b="0" i="0" sz="2100" u="none" cap="none" strike="noStrike">
              <a:solidFill>
                <a:schemeClr val="lt1"/>
              </a:solidFill>
              <a:latin typeface="Arial"/>
              <a:ea typeface="Arial"/>
              <a:cs typeface="Arial"/>
              <a:sym typeface="Arial"/>
            </a:endParaRPr>
          </a:p>
        </p:txBody>
      </p:sp>
      <p:sp>
        <p:nvSpPr>
          <p:cNvPr id="179" name="Google Shape;179;p20"/>
          <p:cNvSpPr txBox="1"/>
          <p:nvPr/>
        </p:nvSpPr>
        <p:spPr>
          <a:xfrm>
            <a:off x="2350675" y="4525925"/>
            <a:ext cx="16419600" cy="1168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500">
                <a:latin typeface="Calibri"/>
                <a:ea typeface="Calibri"/>
                <a:cs typeface="Calibri"/>
                <a:sym typeface="Calibri"/>
              </a:rPr>
              <a:t>Root-Mean-Square Error(RMSE) Loss</a:t>
            </a:r>
            <a:endParaRPr b="1" sz="5500">
              <a:latin typeface="Calibri"/>
              <a:ea typeface="Calibri"/>
              <a:cs typeface="Calibri"/>
              <a:sym typeface="Calibri"/>
            </a:endParaRPr>
          </a:p>
          <a:p>
            <a:pPr indent="0" lvl="0" marL="0" rtl="0" algn="l">
              <a:spcBef>
                <a:spcPts val="0"/>
              </a:spcBef>
              <a:spcAft>
                <a:spcPts val="0"/>
              </a:spcAft>
              <a:buNone/>
            </a:pPr>
            <a:r>
              <a:t/>
            </a:r>
            <a:endParaRPr sz="4900">
              <a:latin typeface="Calibri"/>
              <a:ea typeface="Calibri"/>
              <a:cs typeface="Calibri"/>
              <a:sym typeface="Calibri"/>
            </a:endParaRPr>
          </a:p>
          <a:p>
            <a:pPr indent="0" lvl="0" marL="0" rtl="0" algn="l">
              <a:spcBef>
                <a:spcPts val="0"/>
              </a:spcBef>
              <a:spcAft>
                <a:spcPts val="0"/>
              </a:spcAft>
              <a:buNone/>
            </a:pPr>
            <a:r>
              <a:t/>
            </a:r>
            <a:endParaRPr sz="4900">
              <a:latin typeface="Calibri"/>
              <a:ea typeface="Calibri"/>
              <a:cs typeface="Calibri"/>
              <a:sym typeface="Calibri"/>
            </a:endParaRPr>
          </a:p>
          <a:p>
            <a:pPr indent="0" lvl="0" marL="0" rtl="0" algn="l">
              <a:spcBef>
                <a:spcPts val="0"/>
              </a:spcBef>
              <a:spcAft>
                <a:spcPts val="0"/>
              </a:spcAft>
              <a:buNone/>
            </a:pPr>
            <a:r>
              <a:t/>
            </a:r>
            <a:endParaRPr sz="4900">
              <a:latin typeface="Calibri"/>
              <a:ea typeface="Calibri"/>
              <a:cs typeface="Calibri"/>
              <a:sym typeface="Calibri"/>
            </a:endParaRPr>
          </a:p>
          <a:p>
            <a:pPr indent="0" lvl="0" marL="0" rtl="0" algn="l">
              <a:spcBef>
                <a:spcPts val="0"/>
              </a:spcBef>
              <a:spcAft>
                <a:spcPts val="0"/>
              </a:spcAft>
              <a:buNone/>
            </a:pPr>
            <a:r>
              <a:t/>
            </a:r>
            <a:endParaRPr sz="4900">
              <a:latin typeface="Calibri"/>
              <a:ea typeface="Calibri"/>
              <a:cs typeface="Calibri"/>
              <a:sym typeface="Calibri"/>
            </a:endParaRPr>
          </a:p>
          <a:p>
            <a:pPr indent="0" lvl="0" marL="0" rtl="0" algn="l">
              <a:spcBef>
                <a:spcPts val="0"/>
              </a:spcBef>
              <a:spcAft>
                <a:spcPts val="0"/>
              </a:spcAft>
              <a:buNone/>
            </a:pPr>
            <a:r>
              <a:t/>
            </a:r>
            <a:endParaRPr sz="4900">
              <a:latin typeface="Calibri"/>
              <a:ea typeface="Calibri"/>
              <a:cs typeface="Calibri"/>
              <a:sym typeface="Calibri"/>
            </a:endParaRPr>
          </a:p>
          <a:p>
            <a:pPr indent="0" lvl="0" marL="0" rtl="0" algn="l">
              <a:spcBef>
                <a:spcPts val="0"/>
              </a:spcBef>
              <a:spcAft>
                <a:spcPts val="0"/>
              </a:spcAft>
              <a:buNone/>
            </a:pPr>
            <a:r>
              <a:rPr b="1" lang="en-US" sz="5500">
                <a:latin typeface="Calibri"/>
                <a:ea typeface="Calibri"/>
                <a:cs typeface="Calibri"/>
                <a:sym typeface="Calibri"/>
              </a:rPr>
              <a:t>What’s different from normal </a:t>
            </a:r>
            <a:r>
              <a:rPr b="1" lang="en-US" sz="5500">
                <a:latin typeface="Calibri"/>
                <a:ea typeface="Calibri"/>
                <a:cs typeface="Calibri"/>
                <a:sym typeface="Calibri"/>
              </a:rPr>
              <a:t>classification loss?</a:t>
            </a:r>
            <a:endParaRPr b="1" sz="4900">
              <a:latin typeface="Calibri"/>
              <a:ea typeface="Calibri"/>
              <a:cs typeface="Calibri"/>
              <a:sym typeface="Calibri"/>
            </a:endParaRPr>
          </a:p>
          <a:p>
            <a:pPr indent="-539750" lvl="0" marL="1371600" rtl="0" algn="l">
              <a:spcBef>
                <a:spcPts val="0"/>
              </a:spcBef>
              <a:spcAft>
                <a:spcPts val="0"/>
              </a:spcAft>
              <a:buSzPts val="4900"/>
              <a:buFont typeface="Calibri"/>
              <a:buChar char="●"/>
            </a:pPr>
            <a:r>
              <a:rPr lang="en-US" sz="4900">
                <a:latin typeface="Calibri"/>
                <a:ea typeface="Calibri"/>
                <a:cs typeface="Calibri"/>
                <a:sym typeface="Calibri"/>
              </a:rPr>
              <a:t>Normal classification problem True label</a:t>
            </a:r>
            <a:endParaRPr sz="4900">
              <a:latin typeface="Calibri"/>
              <a:ea typeface="Calibri"/>
              <a:cs typeface="Calibri"/>
              <a:sym typeface="Calibri"/>
            </a:endParaRPr>
          </a:p>
          <a:p>
            <a:pPr indent="0" lvl="0" marL="2286000" rtl="0" algn="l">
              <a:spcBef>
                <a:spcPts val="0"/>
              </a:spcBef>
              <a:spcAft>
                <a:spcPts val="0"/>
              </a:spcAft>
              <a:buNone/>
            </a:pPr>
            <a:r>
              <a:t/>
            </a:r>
            <a:endParaRPr sz="4900">
              <a:latin typeface="Calibri"/>
              <a:ea typeface="Calibri"/>
              <a:cs typeface="Calibri"/>
              <a:sym typeface="Calibri"/>
            </a:endParaRPr>
          </a:p>
          <a:p>
            <a:pPr indent="0" lvl="0" marL="2286000" rtl="0" algn="l">
              <a:spcBef>
                <a:spcPts val="0"/>
              </a:spcBef>
              <a:spcAft>
                <a:spcPts val="0"/>
              </a:spcAft>
              <a:buNone/>
            </a:pPr>
            <a:r>
              <a:t/>
            </a:r>
            <a:endParaRPr sz="4900">
              <a:latin typeface="Calibri"/>
              <a:ea typeface="Calibri"/>
              <a:cs typeface="Calibri"/>
              <a:sym typeface="Calibri"/>
            </a:endParaRPr>
          </a:p>
          <a:p>
            <a:pPr indent="0" lvl="0" marL="2286000" rtl="0" algn="l">
              <a:spcBef>
                <a:spcPts val="0"/>
              </a:spcBef>
              <a:spcAft>
                <a:spcPts val="0"/>
              </a:spcAft>
              <a:buNone/>
            </a:pPr>
            <a:r>
              <a:t/>
            </a:r>
            <a:endParaRPr sz="4900">
              <a:latin typeface="Calibri"/>
              <a:ea typeface="Calibri"/>
              <a:cs typeface="Calibri"/>
              <a:sym typeface="Calibri"/>
            </a:endParaRPr>
          </a:p>
          <a:p>
            <a:pPr indent="0" lvl="0" marL="914400" rtl="0" algn="l">
              <a:spcBef>
                <a:spcPts val="0"/>
              </a:spcBef>
              <a:spcAft>
                <a:spcPts val="0"/>
              </a:spcAft>
              <a:buNone/>
            </a:pPr>
            <a:r>
              <a:t/>
            </a:r>
            <a:endParaRPr sz="4900">
              <a:latin typeface="Calibri"/>
              <a:ea typeface="Calibri"/>
              <a:cs typeface="Calibri"/>
              <a:sym typeface="Calibri"/>
            </a:endParaRPr>
          </a:p>
          <a:p>
            <a:pPr indent="0" lvl="0" marL="1371600" rtl="0" algn="l">
              <a:spcBef>
                <a:spcPts val="0"/>
              </a:spcBef>
              <a:spcAft>
                <a:spcPts val="0"/>
              </a:spcAft>
              <a:buNone/>
            </a:pPr>
            <a:r>
              <a:t/>
            </a:r>
            <a:endParaRPr sz="4900">
              <a:latin typeface="Calibri"/>
              <a:ea typeface="Calibri"/>
              <a:cs typeface="Calibri"/>
              <a:sym typeface="Calibri"/>
            </a:endParaRPr>
          </a:p>
          <a:p>
            <a:pPr indent="-539750" lvl="0" marL="1371600" rtl="0" algn="l">
              <a:spcBef>
                <a:spcPts val="0"/>
              </a:spcBef>
              <a:spcAft>
                <a:spcPts val="0"/>
              </a:spcAft>
              <a:buSzPts val="4900"/>
              <a:buFont typeface="Calibri"/>
              <a:buChar char="●"/>
            </a:pPr>
            <a:r>
              <a:rPr lang="en-US" sz="4900">
                <a:latin typeface="Calibri"/>
                <a:ea typeface="Calibri"/>
                <a:cs typeface="Calibri"/>
                <a:sym typeface="Calibri"/>
              </a:rPr>
              <a:t>G</a:t>
            </a:r>
            <a:r>
              <a:rPr lang="en-US" sz="4900">
                <a:latin typeface="Calibri"/>
                <a:ea typeface="Calibri"/>
                <a:cs typeface="Calibri"/>
                <a:sym typeface="Calibri"/>
              </a:rPr>
              <a:t>alaxy </a:t>
            </a:r>
            <a:r>
              <a:rPr lang="en-US" sz="4900">
                <a:solidFill>
                  <a:schemeClr val="dk1"/>
                </a:solidFill>
                <a:latin typeface="Calibri"/>
                <a:ea typeface="Calibri"/>
                <a:cs typeface="Calibri"/>
                <a:sym typeface="Calibri"/>
              </a:rPr>
              <a:t>classification problem True label</a:t>
            </a:r>
            <a:endParaRPr sz="4900">
              <a:solidFill>
                <a:schemeClr val="dk1"/>
              </a:solidFill>
              <a:latin typeface="Calibri"/>
              <a:ea typeface="Calibri"/>
              <a:cs typeface="Calibri"/>
              <a:sym typeface="Calibri"/>
            </a:endParaRPr>
          </a:p>
          <a:p>
            <a:pPr indent="457200" lvl="0" marL="1371600" rtl="0" algn="l">
              <a:spcBef>
                <a:spcPts val="0"/>
              </a:spcBef>
              <a:spcAft>
                <a:spcPts val="0"/>
              </a:spcAft>
              <a:buNone/>
            </a:pPr>
            <a:r>
              <a:t/>
            </a:r>
            <a:endParaRPr sz="4900">
              <a:latin typeface="Calibri"/>
              <a:ea typeface="Calibri"/>
              <a:cs typeface="Calibri"/>
              <a:sym typeface="Calibri"/>
            </a:endParaRPr>
          </a:p>
        </p:txBody>
      </p:sp>
      <p:graphicFrame>
        <p:nvGraphicFramePr>
          <p:cNvPr id="180" name="Google Shape;180;p20"/>
          <p:cNvGraphicFramePr/>
          <p:nvPr/>
        </p:nvGraphicFramePr>
        <p:xfrm>
          <a:off x="8911050" y="11381350"/>
          <a:ext cx="3000000" cy="3000000"/>
        </p:xfrm>
        <a:graphic>
          <a:graphicData uri="http://schemas.openxmlformats.org/drawingml/2006/table">
            <a:tbl>
              <a:tblPr>
                <a:noFill/>
                <a:tableStyleId>{98FC97B3-C12B-4905-BB3B-AFDDD5A245E4}</a:tableStyleId>
              </a:tblPr>
              <a:tblGrid>
                <a:gridCol w="1517250"/>
                <a:gridCol w="1517250"/>
                <a:gridCol w="1517250"/>
                <a:gridCol w="1517250"/>
                <a:gridCol w="1517250"/>
                <a:gridCol w="1517250"/>
                <a:gridCol w="1517250"/>
              </a:tblGrid>
              <a:tr h="209550">
                <a:tc>
                  <a:txBody>
                    <a:bodyPr/>
                    <a:lstStyle/>
                    <a:p>
                      <a:pPr indent="0" lvl="0" marL="0" rtl="0" algn="l">
                        <a:spcBef>
                          <a:spcPts val="0"/>
                        </a:spcBef>
                        <a:spcAft>
                          <a:spcPts val="0"/>
                        </a:spcAft>
                        <a:buNone/>
                      </a:pPr>
                      <a:r>
                        <a:rPr lang="en-US" sz="2400"/>
                        <a:t>Class 1</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2</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4</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400"/>
                        <a:t>...</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37</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09550">
                <a:tc>
                  <a:txBody>
                    <a:bodyPr/>
                    <a:lstStyle/>
                    <a:p>
                      <a:pPr indent="0" lvl="0" marL="0" rtl="0" algn="r">
                        <a:lnSpc>
                          <a:spcPct val="115000"/>
                        </a:lnSpc>
                        <a:spcBef>
                          <a:spcPts val="0"/>
                        </a:spcBef>
                        <a:spcAft>
                          <a:spcPts val="0"/>
                        </a:spcAft>
                        <a:buNone/>
                      </a:pPr>
                      <a:r>
                        <a:rPr lang="en-US" sz="2400">
                          <a:solidFill>
                            <a:schemeClr val="dk1"/>
                          </a:solidFill>
                        </a:rPr>
                        <a:t>0</a:t>
                      </a:r>
                      <a:endParaRPr sz="24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solidFill>
                            <a:srgbClr val="FF0000"/>
                          </a:solidFill>
                        </a:rPr>
                        <a:t>1</a:t>
                      </a:r>
                      <a:endParaRPr sz="2400">
                        <a:solidFill>
                          <a:srgbClr val="FF0000"/>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t>...</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181" name="Google Shape;181;p20"/>
          <p:cNvGraphicFramePr/>
          <p:nvPr/>
        </p:nvGraphicFramePr>
        <p:xfrm>
          <a:off x="8910975" y="15416100"/>
          <a:ext cx="3000000" cy="3000000"/>
        </p:xfrm>
        <a:graphic>
          <a:graphicData uri="http://schemas.openxmlformats.org/drawingml/2006/table">
            <a:tbl>
              <a:tblPr>
                <a:noFill/>
                <a:tableStyleId>{98FC97B3-C12B-4905-BB3B-AFDDD5A245E4}</a:tableStyleId>
              </a:tblPr>
              <a:tblGrid>
                <a:gridCol w="1517250"/>
                <a:gridCol w="1517250"/>
                <a:gridCol w="1517250"/>
                <a:gridCol w="1517250"/>
                <a:gridCol w="1517250"/>
                <a:gridCol w="1517250"/>
                <a:gridCol w="1517250"/>
              </a:tblGrid>
              <a:tr h="209550">
                <a:tc>
                  <a:txBody>
                    <a:bodyPr/>
                    <a:lstStyle/>
                    <a:p>
                      <a:pPr indent="0" lvl="0" marL="0" rtl="0" algn="l">
                        <a:spcBef>
                          <a:spcPts val="0"/>
                        </a:spcBef>
                        <a:spcAft>
                          <a:spcPts val="0"/>
                        </a:spcAft>
                        <a:buNone/>
                      </a:pPr>
                      <a:r>
                        <a:rPr lang="en-US" sz="2400"/>
                        <a:t>Class 1</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2</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4</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400"/>
                        <a:t>...</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400"/>
                        <a:t>Class 37</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09550">
                <a:tc>
                  <a:txBody>
                    <a:bodyPr/>
                    <a:lstStyle/>
                    <a:p>
                      <a:pPr indent="0" lvl="0" marL="0" rtl="0" algn="r">
                        <a:lnSpc>
                          <a:spcPct val="115000"/>
                        </a:lnSpc>
                        <a:spcBef>
                          <a:spcPts val="0"/>
                        </a:spcBef>
                        <a:spcAft>
                          <a:spcPts val="0"/>
                        </a:spcAft>
                        <a:buNone/>
                      </a:pPr>
                      <a:r>
                        <a:rPr lang="en-US" sz="2400"/>
                        <a:t>0.383147</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0.616853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0.616853</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400"/>
                        <a:t>...</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400"/>
                        <a:t>0.03541</a:t>
                      </a:r>
                      <a:endParaRPr sz="24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82" name="Google Shape;182;p20"/>
          <p:cNvSpPr txBox="1"/>
          <p:nvPr/>
        </p:nvSpPr>
        <p:spPr>
          <a:xfrm>
            <a:off x="11457200" y="13042000"/>
            <a:ext cx="242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correct class</a:t>
            </a:r>
            <a:endParaRPr sz="3000">
              <a:latin typeface="Calibri"/>
              <a:ea typeface="Calibri"/>
              <a:cs typeface="Calibri"/>
              <a:sym typeface="Calibri"/>
            </a:endParaRPr>
          </a:p>
        </p:txBody>
      </p:sp>
      <p:cxnSp>
        <p:nvCxnSpPr>
          <p:cNvPr id="183" name="Google Shape;183;p20"/>
          <p:cNvCxnSpPr/>
          <p:nvPr/>
        </p:nvCxnSpPr>
        <p:spPr>
          <a:xfrm>
            <a:off x="9958850" y="16576025"/>
            <a:ext cx="1309800" cy="571500"/>
          </a:xfrm>
          <a:prstGeom prst="straightConnector1">
            <a:avLst/>
          </a:prstGeom>
          <a:noFill/>
          <a:ln cap="flat" cmpd="sng" w="38100">
            <a:solidFill>
              <a:schemeClr val="accent1"/>
            </a:solidFill>
            <a:prstDash val="solid"/>
            <a:round/>
            <a:headEnd len="med" w="med" type="none"/>
            <a:tailEnd len="med" w="med" type="triangle"/>
          </a:ln>
        </p:spPr>
      </p:cxnSp>
      <p:cxnSp>
        <p:nvCxnSpPr>
          <p:cNvPr id="184" name="Google Shape;184;p20"/>
          <p:cNvCxnSpPr/>
          <p:nvPr/>
        </p:nvCxnSpPr>
        <p:spPr>
          <a:xfrm>
            <a:off x="11516175" y="16590300"/>
            <a:ext cx="414300" cy="385800"/>
          </a:xfrm>
          <a:prstGeom prst="straightConnector1">
            <a:avLst/>
          </a:prstGeom>
          <a:noFill/>
          <a:ln cap="flat" cmpd="sng" w="38100">
            <a:solidFill>
              <a:schemeClr val="accent1"/>
            </a:solidFill>
            <a:prstDash val="solid"/>
            <a:round/>
            <a:headEnd len="med" w="med" type="none"/>
            <a:tailEnd len="med" w="med" type="triangle"/>
          </a:ln>
        </p:spPr>
      </p:cxnSp>
      <p:cxnSp>
        <p:nvCxnSpPr>
          <p:cNvPr id="185" name="Google Shape;185;p20"/>
          <p:cNvCxnSpPr/>
          <p:nvPr/>
        </p:nvCxnSpPr>
        <p:spPr>
          <a:xfrm>
            <a:off x="12963975" y="16590300"/>
            <a:ext cx="95400" cy="385800"/>
          </a:xfrm>
          <a:prstGeom prst="straightConnector1">
            <a:avLst/>
          </a:prstGeom>
          <a:noFill/>
          <a:ln cap="flat" cmpd="sng" w="38100">
            <a:solidFill>
              <a:schemeClr val="accent1"/>
            </a:solidFill>
            <a:prstDash val="solid"/>
            <a:round/>
            <a:headEnd len="med" w="med" type="none"/>
            <a:tailEnd len="med" w="med" type="triangle"/>
          </a:ln>
        </p:spPr>
      </p:cxnSp>
      <p:cxnSp>
        <p:nvCxnSpPr>
          <p:cNvPr id="186" name="Google Shape;186;p20"/>
          <p:cNvCxnSpPr/>
          <p:nvPr/>
        </p:nvCxnSpPr>
        <p:spPr>
          <a:xfrm flipH="1">
            <a:off x="14230250" y="16599825"/>
            <a:ext cx="262500" cy="349800"/>
          </a:xfrm>
          <a:prstGeom prst="straightConnector1">
            <a:avLst/>
          </a:prstGeom>
          <a:noFill/>
          <a:ln cap="flat" cmpd="sng" w="38100">
            <a:solidFill>
              <a:schemeClr val="accent1"/>
            </a:solidFill>
            <a:prstDash val="solid"/>
            <a:round/>
            <a:headEnd len="med" w="med" type="none"/>
            <a:tailEnd len="med" w="med" type="triangle"/>
          </a:ln>
        </p:spPr>
      </p:cxnSp>
      <p:cxnSp>
        <p:nvCxnSpPr>
          <p:cNvPr id="187" name="Google Shape;187;p20"/>
          <p:cNvCxnSpPr/>
          <p:nvPr/>
        </p:nvCxnSpPr>
        <p:spPr>
          <a:xfrm flipH="1">
            <a:off x="15211875" y="16656975"/>
            <a:ext cx="609600" cy="390600"/>
          </a:xfrm>
          <a:prstGeom prst="straightConnector1">
            <a:avLst/>
          </a:prstGeom>
          <a:noFill/>
          <a:ln cap="flat" cmpd="sng" w="38100">
            <a:solidFill>
              <a:schemeClr val="accent1"/>
            </a:solidFill>
            <a:prstDash val="solid"/>
            <a:round/>
            <a:headEnd len="med" w="med" type="none"/>
            <a:tailEnd len="med" w="med" type="triangle"/>
          </a:ln>
        </p:spPr>
      </p:cxnSp>
      <p:cxnSp>
        <p:nvCxnSpPr>
          <p:cNvPr id="188" name="Google Shape;188;p20"/>
          <p:cNvCxnSpPr>
            <a:endCxn id="182" idx="0"/>
          </p:cNvCxnSpPr>
          <p:nvPr/>
        </p:nvCxnSpPr>
        <p:spPr>
          <a:xfrm flipH="1">
            <a:off x="12667550" y="12563500"/>
            <a:ext cx="10200" cy="478500"/>
          </a:xfrm>
          <a:prstGeom prst="straightConnector1">
            <a:avLst/>
          </a:prstGeom>
          <a:noFill/>
          <a:ln cap="flat" cmpd="sng" w="38100">
            <a:solidFill>
              <a:schemeClr val="accent1"/>
            </a:solidFill>
            <a:prstDash val="solid"/>
            <a:round/>
            <a:headEnd len="med" w="med" type="none"/>
            <a:tailEnd len="med" w="med" type="triangle"/>
          </a:ln>
        </p:spPr>
      </p:cxnSp>
      <p:cxnSp>
        <p:nvCxnSpPr>
          <p:cNvPr id="189" name="Google Shape;189;p20"/>
          <p:cNvCxnSpPr/>
          <p:nvPr/>
        </p:nvCxnSpPr>
        <p:spPr>
          <a:xfrm flipH="1">
            <a:off x="15273825" y="16578275"/>
            <a:ext cx="3595200" cy="859800"/>
          </a:xfrm>
          <a:prstGeom prst="straightConnector1">
            <a:avLst/>
          </a:prstGeom>
          <a:noFill/>
          <a:ln cap="flat" cmpd="sng" w="38100">
            <a:solidFill>
              <a:schemeClr val="accent1"/>
            </a:solidFill>
            <a:prstDash val="solid"/>
            <a:round/>
            <a:headEnd len="med" w="med" type="none"/>
            <a:tailEnd len="med" w="med" type="triangle"/>
          </a:ln>
        </p:spPr>
      </p:cxnSp>
      <p:sp>
        <p:nvSpPr>
          <p:cNvPr id="190" name="Google Shape;190;p20"/>
          <p:cNvSpPr/>
          <p:nvPr/>
        </p:nvSpPr>
        <p:spPr>
          <a:xfrm>
            <a:off x="11268650" y="16909275"/>
            <a:ext cx="4015332" cy="1146744"/>
          </a:xfrm>
          <a:prstGeom prst="irregularSeal1">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  variables</a:t>
            </a:r>
            <a:endParaRPr/>
          </a:p>
        </p:txBody>
      </p:sp>
      <p:sp>
        <p:nvSpPr>
          <p:cNvPr id="191" name="Google Shape;191;p20"/>
          <p:cNvSpPr txBox="1"/>
          <p:nvPr/>
        </p:nvSpPr>
        <p:spPr>
          <a:xfrm>
            <a:off x="21223500" y="11701325"/>
            <a:ext cx="4552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500">
                <a:latin typeface="Calibri"/>
                <a:ea typeface="Calibri"/>
                <a:cs typeface="Calibri"/>
                <a:sym typeface="Calibri"/>
              </a:rPr>
              <a:t>one-hot vector</a:t>
            </a:r>
            <a:endParaRPr sz="5500">
              <a:latin typeface="Calibri"/>
              <a:ea typeface="Calibri"/>
              <a:cs typeface="Calibri"/>
              <a:sym typeface="Calibri"/>
            </a:endParaRPr>
          </a:p>
        </p:txBody>
      </p:sp>
      <p:sp>
        <p:nvSpPr>
          <p:cNvPr id="192" name="Google Shape;192;p20"/>
          <p:cNvSpPr/>
          <p:nvPr/>
        </p:nvSpPr>
        <p:spPr>
          <a:xfrm>
            <a:off x="19682625" y="11893775"/>
            <a:ext cx="1447200" cy="6465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txBox="1"/>
          <p:nvPr/>
        </p:nvSpPr>
        <p:spPr>
          <a:xfrm>
            <a:off x="21305575" y="15699275"/>
            <a:ext cx="5736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500">
                <a:latin typeface="Calibri"/>
                <a:ea typeface="Calibri"/>
                <a:cs typeface="Calibri"/>
                <a:sym typeface="Calibri"/>
              </a:rPr>
              <a:t>37 Probabilities</a:t>
            </a:r>
            <a:endParaRPr sz="5500">
              <a:latin typeface="Calibri"/>
              <a:ea typeface="Calibri"/>
              <a:cs typeface="Calibri"/>
              <a:sym typeface="Calibri"/>
            </a:endParaRPr>
          </a:p>
        </p:txBody>
      </p:sp>
      <p:sp>
        <p:nvSpPr>
          <p:cNvPr id="194" name="Google Shape;194;p20"/>
          <p:cNvSpPr/>
          <p:nvPr/>
        </p:nvSpPr>
        <p:spPr>
          <a:xfrm>
            <a:off x="19764700" y="15891725"/>
            <a:ext cx="1447200" cy="6465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7362300" y="5802973"/>
            <a:ext cx="10620750" cy="1963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